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6" r:id="rId1"/>
  </p:sldMasterIdLst>
  <p:sldIdLst>
    <p:sldId id="256" r:id="rId2"/>
    <p:sldId id="257" r:id="rId3"/>
    <p:sldId id="258" r:id="rId4"/>
    <p:sldId id="259" r:id="rId5"/>
    <p:sldId id="260" r:id="rId6"/>
    <p:sldId id="264" r:id="rId7"/>
    <p:sldId id="265" r:id="rId8"/>
    <p:sldId id="266" r:id="rId9"/>
    <p:sldId id="267" r:id="rId10"/>
    <p:sldId id="268" r:id="rId11"/>
    <p:sldId id="300" r:id="rId12"/>
    <p:sldId id="269" r:id="rId13"/>
    <p:sldId id="270" r:id="rId14"/>
    <p:sldId id="301" r:id="rId15"/>
    <p:sldId id="328" r:id="rId16"/>
    <p:sldId id="302" r:id="rId17"/>
    <p:sldId id="303" r:id="rId18"/>
    <p:sldId id="273" r:id="rId19"/>
    <p:sldId id="275" r:id="rId20"/>
    <p:sldId id="276" r:id="rId21"/>
    <p:sldId id="278" r:id="rId22"/>
    <p:sldId id="279" r:id="rId23"/>
    <p:sldId id="280" r:id="rId24"/>
    <p:sldId id="316" r:id="rId25"/>
    <p:sldId id="317" r:id="rId26"/>
    <p:sldId id="318" r:id="rId27"/>
    <p:sldId id="319" r:id="rId28"/>
    <p:sldId id="320" r:id="rId29"/>
    <p:sldId id="282" r:id="rId30"/>
    <p:sldId id="283" r:id="rId31"/>
    <p:sldId id="286" r:id="rId32"/>
    <p:sldId id="330" r:id="rId33"/>
    <p:sldId id="329" r:id="rId34"/>
    <p:sldId id="291" r:id="rId35"/>
    <p:sldId id="331" r:id="rId36"/>
    <p:sldId id="332" r:id="rId37"/>
    <p:sldId id="292" r:id="rId38"/>
    <p:sldId id="321" r:id="rId39"/>
    <p:sldId id="322" r:id="rId40"/>
    <p:sldId id="296" r:id="rId41"/>
    <p:sldId id="325" r:id="rId42"/>
    <p:sldId id="333" r:id="rId43"/>
    <p:sldId id="313"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9501" autoAdjust="0"/>
  </p:normalViewPr>
  <p:slideViewPr>
    <p:cSldViewPr snapToGrid="0">
      <p:cViewPr>
        <p:scale>
          <a:sx n="82" d="100"/>
          <a:sy n="82" d="100"/>
        </p:scale>
        <p:origin x="-7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3866920"/>
            <a:ext cx="12192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12192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2652311"/>
            <a:ext cx="12192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600200"/>
            <a:ext cx="12192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965060" y="5052546"/>
            <a:ext cx="7516013"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5464404-56EB-427E-9F31-ED8C4B5C273D}" type="datetimeFigureOut">
              <a:rPr lang="en-IN" smtClean="0"/>
              <a:t>09-01-2022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F733BE-4E47-40B7-9AF1-8E1A87F619D5}" type="slidenum">
              <a:rPr lang="en-IN" smtClean="0"/>
              <a:t>‹#›</a:t>
            </a:fld>
            <a:endParaRPr lang="en-IN"/>
          </a:p>
        </p:txBody>
      </p:sp>
      <p:sp>
        <p:nvSpPr>
          <p:cNvPr id="2" name="Title 1"/>
          <p:cNvSpPr>
            <a:spLocks noGrp="1"/>
          </p:cNvSpPr>
          <p:nvPr>
            <p:ph type="ctrTitle"/>
          </p:nvPr>
        </p:nvSpPr>
        <p:spPr>
          <a:xfrm>
            <a:off x="1090109" y="3132290"/>
            <a:ext cx="9567135" cy="1793167"/>
          </a:xfrm>
          <a:effectLst/>
        </p:spPr>
        <p:txBody>
          <a:bodyPr>
            <a:noAutofit/>
          </a:bodyPr>
          <a:lstStyle>
            <a:lvl1pPr marL="640080" indent="-457200" algn="l">
              <a:defRPr sz="5400"/>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2540000" y="731519"/>
            <a:ext cx="8534400" cy="34747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5464404-56EB-427E-9F31-ED8C4B5C273D}" type="datetimeFigureOut">
              <a:rPr lang="en-IN" smtClean="0"/>
              <a:t>09-01-2022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F733BE-4E47-40B7-9AF1-8E1A87F619D5}" type="slidenum">
              <a:rPr lang="en-IN" smtClean="0"/>
              <a:t>‹#›</a:t>
            </a:fld>
            <a:endParaRPr lang="en-IN"/>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38344" y="376518"/>
            <a:ext cx="2743200" cy="5238339"/>
          </a:xfrm>
          <a:effectLst/>
        </p:spPr>
        <p:txBody>
          <a:bodyPr vert="eaVert"/>
          <a:lstStyle>
            <a:lvl1pPr algn="l">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4432151" y="731520"/>
            <a:ext cx="6439049" cy="489472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5464404-56EB-427E-9F31-ED8C4B5C273D}" type="datetimeFigureOut">
              <a:rPr lang="en-IN" smtClean="0"/>
              <a:t>09-01-2022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F733BE-4E47-40B7-9AF1-8E1A87F619D5}" type="slidenum">
              <a:rPr lang="en-IN" smtClean="0"/>
              <a:t>‹#›</a:t>
            </a:fld>
            <a:endParaRPr lang="en-IN"/>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5464404-56EB-427E-9F31-ED8C4B5C273D}" type="datetimeFigureOut">
              <a:rPr lang="en-IN" smtClean="0"/>
              <a:t>09-01-2022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F733BE-4E47-40B7-9AF1-8E1A87F619D5}" type="slidenum">
              <a:rPr lang="en-IN" smtClean="0"/>
              <a:t>‹#›</a:t>
            </a:fld>
            <a:endParaRPr lang="en-IN"/>
          </a:p>
        </p:txBody>
      </p:sp>
      <p:sp>
        <p:nvSpPr>
          <p:cNvPr id="8" name="Title 7"/>
          <p:cNvSpPr>
            <a:spLocks noGrp="1"/>
          </p:cNvSpPr>
          <p:nvPr>
            <p:ph type="title"/>
          </p:nvPr>
        </p:nvSpPr>
        <p:spPr/>
        <p:txBody>
          <a:bodyPr/>
          <a:lstStyle/>
          <a:p>
            <a:r>
              <a:rPr lang="en-US" smtClean="0"/>
              <a:t>Click to edit Master title style</a:t>
            </a:r>
            <a:endParaRPr lang="en-US"/>
          </a:p>
        </p:txBody>
      </p:sp>
      <p:sp>
        <p:nvSpPr>
          <p:cNvPr id="10" name="Content Placeholder 9"/>
          <p:cNvSpPr>
            <a:spLocks noGrp="1"/>
          </p:cNvSpPr>
          <p:nvPr>
            <p:ph sz="quarter" idx="13"/>
          </p:nvPr>
        </p:nvSpPr>
        <p:spPr>
          <a:xfrm>
            <a:off x="1524000" y="731520"/>
            <a:ext cx="8534400"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3866920"/>
            <a:ext cx="12192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12192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652311"/>
            <a:ext cx="12192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12192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710927" y="2172648"/>
            <a:ext cx="7955555" cy="2423346"/>
          </a:xfrm>
          <a:effectLst/>
        </p:spPr>
        <p:txBody>
          <a:bodyPr anchor="b"/>
          <a:lstStyle>
            <a:lvl1pPr algn="r">
              <a:defRPr sz="4600" b="1"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2696584" y="4607511"/>
            <a:ext cx="7960659" cy="835460"/>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5464404-56EB-427E-9F31-ED8C4B5C273D}" type="datetimeFigureOut">
              <a:rPr lang="en-IN" smtClean="0"/>
              <a:t>09-01-2022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F733BE-4E47-40B7-9AF1-8E1A87F619D5}" type="slidenum">
              <a:rPr lang="en-IN" smtClean="0"/>
              <a:t>‹#›</a:t>
            </a:fld>
            <a:endParaRPr lang="en-IN"/>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E5464404-56EB-427E-9F31-ED8C4B5C273D}" type="datetimeFigureOut">
              <a:rPr lang="en-IN" smtClean="0"/>
              <a:t>09-01-2022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CF733BE-4E47-40B7-9AF1-8E1A87F619D5}" type="slidenum">
              <a:rPr lang="en-IN" smtClean="0"/>
              <a:t>‹#›</a:t>
            </a:fld>
            <a:endParaRPr lang="en-IN"/>
          </a:p>
        </p:txBody>
      </p:sp>
      <p:sp>
        <p:nvSpPr>
          <p:cNvPr id="8" name="Title 7"/>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3"/>
          </p:nvPr>
        </p:nvSpPr>
        <p:spPr>
          <a:xfrm>
            <a:off x="1523999" y="731519"/>
            <a:ext cx="4462272"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6193536" y="731520"/>
            <a:ext cx="4462272"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0" y="731520"/>
            <a:ext cx="4462272"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41929" y="1400327"/>
            <a:ext cx="4462272"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96403" y="731520"/>
            <a:ext cx="4462272"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US" smtClean="0"/>
              <a:t>Click to edit Master text styles</a:t>
            </a:r>
          </a:p>
        </p:txBody>
      </p:sp>
      <p:sp>
        <p:nvSpPr>
          <p:cNvPr id="6" name="Content Placeholder 5"/>
          <p:cNvSpPr>
            <a:spLocks noGrp="1"/>
          </p:cNvSpPr>
          <p:nvPr>
            <p:ph sz="quarter" idx="4"/>
          </p:nvPr>
        </p:nvSpPr>
        <p:spPr>
          <a:xfrm>
            <a:off x="6193367" y="1399032"/>
            <a:ext cx="4462272"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5464404-56EB-427E-9F31-ED8C4B5C273D}" type="datetimeFigureOut">
              <a:rPr lang="en-IN" smtClean="0"/>
              <a:t>09-01-2022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CF733BE-4E47-40B7-9AF1-8E1A87F619D5}" type="slidenum">
              <a:rPr lang="en-IN" smtClean="0"/>
              <a:t>‹#›</a:t>
            </a:fld>
            <a:endParaRPr lang="en-IN"/>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5464404-56EB-427E-9F31-ED8C4B5C273D}" type="datetimeFigureOut">
              <a:rPr lang="en-IN" smtClean="0"/>
              <a:t>09-01-2022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CF733BE-4E47-40B7-9AF1-8E1A87F619D5}" type="slidenum">
              <a:rPr lang="en-IN" smtClean="0"/>
              <a:t>‹#›</a:t>
            </a:fld>
            <a:endParaRPr lang="en-IN"/>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464404-56EB-427E-9F31-ED8C4B5C273D}" type="datetimeFigureOut">
              <a:rPr lang="en-IN" smtClean="0"/>
              <a:t>09-01-2022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CF733BE-4E47-40B7-9AF1-8E1A87F619D5}" type="slidenum">
              <a:rPr lang="en-IN" smtClean="0"/>
              <a:t>‹#›</a:t>
            </a:fld>
            <a:endParaRPr lang="en-IN"/>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8794" y="2209801"/>
            <a:ext cx="4848113" cy="1258493"/>
          </a:xfrm>
          <a:effectLst/>
        </p:spPr>
        <p:txBody>
          <a:bodyPr anchor="b">
            <a:noAutofit/>
          </a:bodyPr>
          <a:lstStyle>
            <a:lvl1pPr marL="228600" indent="-228600" algn="l">
              <a:defRPr sz="2800" b="1">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6124688" y="731520"/>
            <a:ext cx="5356113"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34354" y="3497802"/>
            <a:ext cx="4518213"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5464404-56EB-427E-9F31-ED8C4B5C273D}" type="datetimeFigureOut">
              <a:rPr lang="en-IN" smtClean="0"/>
              <a:t>09-01-2022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CF733BE-4E47-40B7-9AF1-8E1A87F619D5}" type="slidenum">
              <a:rPr lang="en-IN" smtClean="0"/>
              <a:t>‹#›</a:t>
            </a:fld>
            <a:endParaRPr lang="en-IN"/>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66920"/>
            <a:ext cx="12192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12192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2652311"/>
            <a:ext cx="12192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600200"/>
            <a:ext cx="12192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5966900" y="1143000"/>
            <a:ext cx="54864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70516" y="1010486"/>
            <a:ext cx="4925485"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5464404-56EB-427E-9F31-ED8C4B5C273D}" type="datetimeFigureOut">
              <a:rPr lang="en-IN" smtClean="0"/>
              <a:t>09-01-2022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CF733BE-4E47-40B7-9AF1-8E1A87F619D5}" type="slidenum">
              <a:rPr lang="en-IN" smtClean="0"/>
              <a:t>‹#›</a:t>
            </a:fld>
            <a:endParaRPr lang="en-IN"/>
          </a:p>
        </p:txBody>
      </p:sp>
      <p:sp>
        <p:nvSpPr>
          <p:cNvPr id="2" name="Title 1"/>
          <p:cNvSpPr>
            <a:spLocks noGrp="1"/>
          </p:cNvSpPr>
          <p:nvPr>
            <p:ph type="title"/>
          </p:nvPr>
        </p:nvSpPr>
        <p:spPr>
          <a:xfrm>
            <a:off x="969691" y="4464421"/>
            <a:ext cx="8511384" cy="1143000"/>
          </a:xfrm>
        </p:spPr>
        <p:txBody>
          <a:bodyPr anchor="b">
            <a:noAutofit/>
          </a:bodyPr>
          <a:lstStyle>
            <a:lvl1pPr algn="l">
              <a:defRPr sz="4600" b="1"/>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12192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12192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3768304"/>
            <a:ext cx="12192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12192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2391053" y="4372168"/>
            <a:ext cx="8683348" cy="1143000"/>
          </a:xfrm>
          <a:prstGeom prst="rect">
            <a:avLst/>
          </a:prstGeom>
          <a:effectLst/>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524000" y="732260"/>
            <a:ext cx="8534400" cy="347472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00" y="6172201"/>
            <a:ext cx="33528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E5464404-56EB-427E-9F31-ED8C4B5C273D}" type="datetimeFigureOut">
              <a:rPr lang="en-IN" smtClean="0"/>
              <a:t>09-01-2022</a:t>
            </a:fld>
            <a:endParaRPr lang="en-IN"/>
          </a:p>
        </p:txBody>
      </p:sp>
      <p:sp>
        <p:nvSpPr>
          <p:cNvPr id="5" name="Footer Placeholder 4"/>
          <p:cNvSpPr>
            <a:spLocks noGrp="1"/>
          </p:cNvSpPr>
          <p:nvPr>
            <p:ph type="ftr" sz="quarter" idx="3"/>
          </p:nvPr>
        </p:nvSpPr>
        <p:spPr>
          <a:xfrm>
            <a:off x="609600" y="6172201"/>
            <a:ext cx="4470401"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endParaRPr lang="en-IN"/>
          </a:p>
        </p:txBody>
      </p:sp>
      <p:sp>
        <p:nvSpPr>
          <p:cNvPr id="6" name="Slide Number Placeholder 5"/>
          <p:cNvSpPr>
            <a:spLocks noGrp="1"/>
          </p:cNvSpPr>
          <p:nvPr>
            <p:ph type="sldNum" sz="quarter" idx="4"/>
          </p:nvPr>
        </p:nvSpPr>
        <p:spPr>
          <a:xfrm>
            <a:off x="5080000" y="6172201"/>
            <a:ext cx="24384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fld id="{2CF733BE-4E47-40B7-9AF1-8E1A87F619D5}"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Lst>
  <p:timing>
    <p:tnLst>
      <p:par>
        <p:cTn id="1" dur="indefinite" restart="never" nodeType="tmRoot"/>
      </p:par>
    </p:tnLst>
  </p:timing>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0852FB3C-AEE0-40D3-9DA7-07729AE71D33}"/>
              </a:ext>
            </a:extLst>
          </p:cNvPr>
          <p:cNvSpPr>
            <a:spLocks noGrp="1"/>
          </p:cNvSpPr>
          <p:nvPr>
            <p:ph type="subTitle" idx="1"/>
          </p:nvPr>
        </p:nvSpPr>
        <p:spPr>
          <a:xfrm>
            <a:off x="8276253" y="4465071"/>
            <a:ext cx="3200401" cy="977621"/>
          </a:xfrm>
        </p:spPr>
        <p:txBody>
          <a:bodyPr>
            <a:normAutofit fontScale="92500" lnSpcReduction="10000"/>
          </a:bodyPr>
          <a:lstStyle/>
          <a:p>
            <a:r>
              <a:rPr lang="en-US" sz="2800" dirty="0" smtClean="0"/>
              <a:t>CHRIS CHHOTAI</a:t>
            </a:r>
            <a:endParaRPr lang="en-US" sz="2800" dirty="0"/>
          </a:p>
          <a:p>
            <a:r>
              <a:rPr lang="en-US" sz="2800" dirty="0" smtClean="0"/>
              <a:t>JAN</a:t>
            </a:r>
            <a:r>
              <a:rPr lang="en-US" sz="2800" dirty="0" smtClean="0"/>
              <a:t> 2022</a:t>
            </a:r>
            <a:endParaRPr lang="en-IN" sz="2800" dirty="0"/>
          </a:p>
        </p:txBody>
      </p:sp>
      <p:sp>
        <p:nvSpPr>
          <p:cNvPr id="2" name="Title 1">
            <a:extLst>
              <a:ext uri="{FF2B5EF4-FFF2-40B4-BE49-F238E27FC236}">
                <a16:creationId xmlns:a16="http://schemas.microsoft.com/office/drawing/2014/main" xmlns="" id="{6CF9E05E-0E83-4DB1-90DC-589C237E9D7B}"/>
              </a:ext>
            </a:extLst>
          </p:cNvPr>
          <p:cNvSpPr>
            <a:spLocks noGrp="1"/>
          </p:cNvSpPr>
          <p:nvPr>
            <p:ph type="ctrTitle"/>
          </p:nvPr>
        </p:nvSpPr>
        <p:spPr>
          <a:xfrm>
            <a:off x="494521" y="758952"/>
            <a:ext cx="11252719" cy="3566160"/>
          </a:xfrm>
        </p:spPr>
        <p:txBody>
          <a:bodyPr anchor="ctr">
            <a:normAutofit/>
          </a:bodyPr>
          <a:lstStyle/>
          <a:p>
            <a:r>
              <a:rPr lang="en-US" sz="8800" dirty="0">
                <a:effectLst/>
                <a:latin typeface="Arabic Typesetting" panose="03020402040406030203" pitchFamily="66" charset="-78"/>
                <a:ea typeface="Calibri" panose="020F0502020204030204" pitchFamily="34" charset="0"/>
                <a:cs typeface="Arabic Typesetting" panose="03020402040406030203" pitchFamily="66" charset="-78"/>
              </a:rPr>
              <a:t>Micro-Credit Defaulter Model</a:t>
            </a:r>
            <a:r>
              <a:rPr lang="en-IN" sz="1800" dirty="0">
                <a:effectLst/>
                <a:latin typeface="Calibri" panose="020F0502020204030204" pitchFamily="34" charset="0"/>
                <a:ea typeface="Calibri" panose="020F0502020204030204" pitchFamily="34" charset="0"/>
                <a:cs typeface="Times New Roman" panose="02020603050405020304" pitchFamily="18" charset="0"/>
              </a:rPr>
              <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sz="5400" dirty="0"/>
          </a:p>
        </p:txBody>
      </p:sp>
    </p:spTree>
    <p:extLst>
      <p:ext uri="{BB962C8B-B14F-4D97-AF65-F5344CB8AC3E}">
        <p14:creationId xmlns:p14="http://schemas.microsoft.com/office/powerpoint/2010/main" val="1549194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FD6BFA-F69F-431A-8383-5AA19769DE6A}"/>
              </a:ext>
            </a:extLst>
          </p:cNvPr>
          <p:cNvSpPr>
            <a:spLocks noGrp="1"/>
          </p:cNvSpPr>
          <p:nvPr>
            <p:ph type="title"/>
          </p:nvPr>
        </p:nvSpPr>
        <p:spPr>
          <a:xfrm>
            <a:off x="154622" y="162576"/>
            <a:ext cx="9603275" cy="742494"/>
          </a:xfrm>
        </p:spPr>
        <p:txBody>
          <a:bodyPr anchor="ctr">
            <a:normAutofit/>
          </a:bodyPr>
          <a:lstStyle/>
          <a:p>
            <a:pPr algn="ctr"/>
            <a:r>
              <a:rPr lang="en-US" sz="3600" b="1" dirty="0">
                <a:latin typeface="Calibri" panose="020F0502020204030204" pitchFamily="34" charset="0"/>
                <a:cs typeface="Calibri" panose="020F0502020204030204" pitchFamily="34" charset="0"/>
              </a:rPr>
              <a:t>Analytical Models:</a:t>
            </a:r>
            <a:endParaRPr lang="en-IN" sz="3600" b="1"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xmlns="" id="{CEF5A092-529F-41EC-9E9D-17F98AC5E4D0}"/>
              </a:ext>
            </a:extLst>
          </p:cNvPr>
          <p:cNvPicPr>
            <a:picLocks noChangeAspect="1"/>
          </p:cNvPicPr>
          <p:nvPr/>
        </p:nvPicPr>
        <p:blipFill>
          <a:blip r:embed="rId2"/>
          <a:stretch>
            <a:fillRect/>
          </a:stretch>
        </p:blipFill>
        <p:spPr>
          <a:xfrm>
            <a:off x="7081934" y="905070"/>
            <a:ext cx="5194041" cy="2940618"/>
          </a:xfrm>
          <a:prstGeom prst="rect">
            <a:avLst/>
          </a:prstGeom>
        </p:spPr>
      </p:pic>
      <p:sp>
        <p:nvSpPr>
          <p:cNvPr id="7" name="TextBox 6">
            <a:extLst>
              <a:ext uri="{FF2B5EF4-FFF2-40B4-BE49-F238E27FC236}">
                <a16:creationId xmlns:a16="http://schemas.microsoft.com/office/drawing/2014/main" xmlns="" id="{ED332A1B-9BB8-4534-A00D-FD36F00597C0}"/>
              </a:ext>
            </a:extLst>
          </p:cNvPr>
          <p:cNvSpPr txBox="1"/>
          <p:nvPr/>
        </p:nvSpPr>
        <p:spPr>
          <a:xfrm>
            <a:off x="313930" y="905070"/>
            <a:ext cx="7122568" cy="5478423"/>
          </a:xfrm>
          <a:prstGeom prst="rect">
            <a:avLst/>
          </a:prstGeom>
          <a:noFill/>
        </p:spPr>
        <p:txBody>
          <a:bodyPr wrap="square">
            <a:spAutoFit/>
          </a:bodyPr>
          <a:lstStyle/>
          <a:p>
            <a:r>
              <a:rPr lang="en-US" sz="1400" dirty="0">
                <a:latin typeface="Calibri" panose="020F0502020204030204" pitchFamily="34" charset="0"/>
                <a:cs typeface="Calibri" panose="020F0502020204030204" pitchFamily="34" charset="0"/>
              </a:rPr>
              <a:t>An analytical model is quantitative in nature, and used to answer a specific question or make a specific design decision. </a:t>
            </a:r>
          </a:p>
          <a:p>
            <a:r>
              <a:rPr lang="en-US" sz="1400" dirty="0">
                <a:latin typeface="Calibri" panose="020F0502020204030204" pitchFamily="34" charset="0"/>
                <a:cs typeface="Calibri" panose="020F0502020204030204" pitchFamily="34" charset="0"/>
              </a:rPr>
              <a:t>Different analytical models are used to address different aspects of the system, such as its performance, reliability, or mass properties. Data analysis comes with the fundamental types of data analytics encounter in data science: Descriptive, Diagnostic, Predictive, and Prescriptive.</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Descriptive analytics is a statistical method that is used to search and summarize historical data in order to identify patterns or meaning.</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Descriptive analysis is often used when reviewing any past or present data. This is because raw data is difficult to consume and interpret, while the metrics offered by descriptive analysis are much more focused.</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The example of descriptive statistics or analytics is to calculate the mean, median mode, standard deviation, and similar kinds of statistical calculation on finance or sales data. </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Diagnostic analytics takes it a step further to uncover the reasoning behind certain results. Diagnostic analytics is usually performed using such techniques as data discovery, drill-down, data mining, and different type of bivariant data analysis like  correlations. etc.,</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Predictive Analytics is a statistical method that utilizes algorithms and machine learning to identify trends in data and predict future behaviors. Predictive Analytics can take both past and current data and offer predictions of what could happen in the future.</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Predictive models typically utilize variability in data to make the correct prediction and more variability of ingredient data that shows the relationship with what is possible to predict that united together into a prediction or valid score.</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Prescriptive analytics automatically synthesizes big data, mathematical sciences, business rules, algorithms,  and machine learning to make predictions and then suggests decision options to take advantage of the predictions. Prescriptive means (optimization and simulation).</a:t>
            </a:r>
          </a:p>
        </p:txBody>
      </p:sp>
    </p:spTree>
    <p:extLst>
      <p:ext uri="{BB962C8B-B14F-4D97-AF65-F5344CB8AC3E}">
        <p14:creationId xmlns:p14="http://schemas.microsoft.com/office/powerpoint/2010/main" val="3906698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FD6BFA-F69F-431A-8383-5AA19769DE6A}"/>
              </a:ext>
            </a:extLst>
          </p:cNvPr>
          <p:cNvSpPr>
            <a:spLocks noGrp="1"/>
          </p:cNvSpPr>
          <p:nvPr>
            <p:ph type="title"/>
          </p:nvPr>
        </p:nvSpPr>
        <p:spPr>
          <a:xfrm>
            <a:off x="154622" y="162576"/>
            <a:ext cx="9603275" cy="742494"/>
          </a:xfrm>
        </p:spPr>
        <p:txBody>
          <a:bodyPr anchor="ctr">
            <a:normAutofit/>
          </a:bodyPr>
          <a:lstStyle/>
          <a:p>
            <a:r>
              <a:rPr lang="en-US" sz="3600" b="1" dirty="0">
                <a:latin typeface="Calibri" panose="020F0502020204030204" pitchFamily="34" charset="0"/>
                <a:cs typeface="Calibri" panose="020F0502020204030204" pitchFamily="34" charset="0"/>
              </a:rPr>
              <a:t> Data Sources and their formats</a:t>
            </a:r>
            <a:endParaRPr lang="en-IN" sz="3600" b="1"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xmlns="" id="{70193BA7-096D-4E36-91E5-A8BD89FB0241}"/>
              </a:ext>
            </a:extLst>
          </p:cNvPr>
          <p:cNvPicPr>
            <a:picLocks noChangeAspect="1"/>
          </p:cNvPicPr>
          <p:nvPr/>
        </p:nvPicPr>
        <p:blipFill>
          <a:blip r:embed="rId2"/>
          <a:stretch>
            <a:fillRect/>
          </a:stretch>
        </p:blipFill>
        <p:spPr>
          <a:xfrm>
            <a:off x="753565" y="2016860"/>
            <a:ext cx="5997460" cy="4244708"/>
          </a:xfrm>
          <a:prstGeom prst="rect">
            <a:avLst/>
          </a:prstGeom>
        </p:spPr>
      </p:pic>
      <p:pic>
        <p:nvPicPr>
          <p:cNvPr id="6" name="Picture 5">
            <a:extLst>
              <a:ext uri="{FF2B5EF4-FFF2-40B4-BE49-F238E27FC236}">
                <a16:creationId xmlns:a16="http://schemas.microsoft.com/office/drawing/2014/main" xmlns="" id="{9C84BCDC-020F-48EC-A62E-DD2BE90956D6}"/>
              </a:ext>
            </a:extLst>
          </p:cNvPr>
          <p:cNvPicPr>
            <a:picLocks noChangeAspect="1"/>
          </p:cNvPicPr>
          <p:nvPr/>
        </p:nvPicPr>
        <p:blipFill>
          <a:blip r:embed="rId3"/>
          <a:stretch>
            <a:fillRect/>
          </a:stretch>
        </p:blipFill>
        <p:spPr>
          <a:xfrm>
            <a:off x="753565" y="1347539"/>
            <a:ext cx="3410062" cy="587793"/>
          </a:xfrm>
          <a:prstGeom prst="rect">
            <a:avLst/>
          </a:prstGeom>
        </p:spPr>
      </p:pic>
    </p:spTree>
    <p:extLst>
      <p:ext uri="{BB962C8B-B14F-4D97-AF65-F5344CB8AC3E}">
        <p14:creationId xmlns:p14="http://schemas.microsoft.com/office/powerpoint/2010/main" val="3736169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FD6BFA-F69F-431A-8383-5AA19769DE6A}"/>
              </a:ext>
            </a:extLst>
          </p:cNvPr>
          <p:cNvSpPr>
            <a:spLocks noGrp="1"/>
          </p:cNvSpPr>
          <p:nvPr>
            <p:ph type="title"/>
          </p:nvPr>
        </p:nvSpPr>
        <p:spPr>
          <a:xfrm>
            <a:off x="154622" y="162576"/>
            <a:ext cx="9603275" cy="742494"/>
          </a:xfrm>
        </p:spPr>
        <p:txBody>
          <a:bodyPr anchor="ctr">
            <a:normAutofit/>
          </a:bodyPr>
          <a:lstStyle/>
          <a:p>
            <a:r>
              <a:rPr lang="en-US" sz="3600" b="1" dirty="0">
                <a:latin typeface="Calibri" panose="020F0502020204030204" pitchFamily="34" charset="0"/>
                <a:cs typeface="Calibri" panose="020F0502020204030204" pitchFamily="34" charset="0"/>
              </a:rPr>
              <a:t> Data Description</a:t>
            </a:r>
            <a:endParaRPr lang="en-IN" sz="3600" b="1" dirty="0">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575177" cy="371428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5428" y="876191"/>
            <a:ext cx="4238095" cy="5676190"/>
          </a:xfrm>
          <a:prstGeom prst="rect">
            <a:avLst/>
          </a:prstGeom>
        </p:spPr>
      </p:pic>
    </p:spTree>
    <p:extLst>
      <p:ext uri="{BB962C8B-B14F-4D97-AF65-F5344CB8AC3E}">
        <p14:creationId xmlns:p14="http://schemas.microsoft.com/office/powerpoint/2010/main" val="1096655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xmlns="" id="{07511199-54AE-4A46-AD2B-4168731EF38D}"/>
              </a:ext>
            </a:extLst>
          </p:cNvPr>
          <p:cNvSpPr txBox="1"/>
          <p:nvPr/>
        </p:nvSpPr>
        <p:spPr>
          <a:xfrm>
            <a:off x="124329" y="0"/>
            <a:ext cx="6103398" cy="369332"/>
          </a:xfrm>
          <a:prstGeom prst="rect">
            <a:avLst/>
          </a:prstGeom>
          <a:noFill/>
        </p:spPr>
        <p:txBody>
          <a:bodyPr wrap="square">
            <a:spAutoFit/>
          </a:bodyPr>
          <a:lstStyle/>
          <a:p>
            <a:r>
              <a:rPr lang="en-IN" b="1" u="sng" dirty="0">
                <a:latin typeface="Calibri" panose="020F0502020204030204" pitchFamily="34" charset="0"/>
                <a:cs typeface="Calibri" panose="020F0502020204030204" pitchFamily="34" charset="0"/>
              </a:rPr>
              <a:t>DATA ACQUISITION</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28" y="369332"/>
            <a:ext cx="10165565" cy="255160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632" y="2920940"/>
            <a:ext cx="6038095" cy="3688203"/>
          </a:xfrm>
          <a:prstGeom prst="rect">
            <a:avLst/>
          </a:prstGeom>
        </p:spPr>
      </p:pic>
    </p:spTree>
    <p:extLst>
      <p:ext uri="{BB962C8B-B14F-4D97-AF65-F5344CB8AC3E}">
        <p14:creationId xmlns:p14="http://schemas.microsoft.com/office/powerpoint/2010/main" val="139949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ED332A1B-9BB8-4534-A00D-FD36F00597C0}"/>
              </a:ext>
            </a:extLst>
          </p:cNvPr>
          <p:cNvSpPr txBox="1"/>
          <p:nvPr/>
        </p:nvSpPr>
        <p:spPr>
          <a:xfrm>
            <a:off x="248616" y="426173"/>
            <a:ext cx="6146560" cy="369332"/>
          </a:xfrm>
          <a:prstGeom prst="rect">
            <a:avLst/>
          </a:prstGeom>
          <a:noFill/>
        </p:spPr>
        <p:txBody>
          <a:bodyPr wrap="square">
            <a:spAutoFit/>
          </a:bodyPr>
          <a:lstStyle/>
          <a:p>
            <a:pPr>
              <a:spcAft>
                <a:spcPts val="800"/>
              </a:spcAft>
            </a:pPr>
            <a:r>
              <a:rPr lang="en-IN" sz="1800" b="1" u="sng" dirty="0">
                <a:effectLst/>
                <a:latin typeface="Calibri" panose="020F0502020204030204" pitchFamily="34" charset="0"/>
                <a:ea typeface="Calibri" panose="020F0502020204030204" pitchFamily="34" charset="0"/>
                <a:cs typeface="Times New Roman" panose="02020603050405020304" pitchFamily="18" charset="0"/>
              </a:rPr>
              <a:t>FEATURE DESCRIPTION:</a:t>
            </a:r>
            <a:endParaRPr lang="en-IN" sz="2000" b="1" u="sng"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xmlns="" id="{0B1BAEF9-D504-4649-8468-70C0BAA142C2}"/>
              </a:ext>
            </a:extLst>
          </p:cNvPr>
          <p:cNvSpPr txBox="1"/>
          <p:nvPr/>
        </p:nvSpPr>
        <p:spPr>
          <a:xfrm>
            <a:off x="852256" y="1278246"/>
            <a:ext cx="6105026" cy="369332"/>
          </a:xfrm>
          <a:prstGeom prst="rect">
            <a:avLst/>
          </a:prstGeom>
          <a:noFill/>
        </p:spPr>
        <p:txBody>
          <a:bodyPr wrap="square">
            <a:spAutoFit/>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 Following are the features and their data type details,</a:t>
            </a:r>
            <a:endParaRPr lang="en-IN" dirty="0"/>
          </a:p>
        </p:txBody>
      </p:sp>
      <p:pic>
        <p:nvPicPr>
          <p:cNvPr id="13" name="Picture 12">
            <a:extLst>
              <a:ext uri="{FF2B5EF4-FFF2-40B4-BE49-F238E27FC236}">
                <a16:creationId xmlns:a16="http://schemas.microsoft.com/office/drawing/2014/main" xmlns="" id="{33823EC8-152B-4CAB-A50D-9D2F0B1D032B}"/>
              </a:ext>
            </a:extLst>
          </p:cNvPr>
          <p:cNvPicPr>
            <a:picLocks noChangeAspect="1"/>
          </p:cNvPicPr>
          <p:nvPr/>
        </p:nvPicPr>
        <p:blipFill>
          <a:blip r:embed="rId2"/>
          <a:stretch>
            <a:fillRect/>
          </a:stretch>
        </p:blipFill>
        <p:spPr>
          <a:xfrm>
            <a:off x="443883" y="2130320"/>
            <a:ext cx="5921253" cy="1234547"/>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5176" y="541057"/>
            <a:ext cx="5460431" cy="5647619"/>
          </a:xfrm>
          <a:prstGeom prst="rect">
            <a:avLst/>
          </a:prstGeom>
        </p:spPr>
      </p:pic>
    </p:spTree>
    <p:extLst>
      <p:ext uri="{BB962C8B-B14F-4D97-AF65-F5344CB8AC3E}">
        <p14:creationId xmlns:p14="http://schemas.microsoft.com/office/powerpoint/2010/main" val="1431381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6653" y="436776"/>
            <a:ext cx="8683348" cy="1143000"/>
          </a:xfrm>
        </p:spPr>
        <p:txBody>
          <a:bodyPr/>
          <a:lstStyle/>
          <a:p>
            <a:pPr algn="ctr"/>
            <a:r>
              <a:rPr lang="en-US" dirty="0" smtClean="0"/>
              <a:t>Feature Extraction:</a:t>
            </a:r>
            <a:endParaRPr lang="en-US" dirty="0"/>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3845642" y="1599940"/>
            <a:ext cx="4053162" cy="3990632"/>
          </a:xfrm>
        </p:spPr>
      </p:pic>
    </p:spTree>
    <p:extLst>
      <p:ext uri="{BB962C8B-B14F-4D97-AF65-F5344CB8AC3E}">
        <p14:creationId xmlns:p14="http://schemas.microsoft.com/office/powerpoint/2010/main" val="1734862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xmlns="" id="{2DD6F99D-F961-4F49-95ED-92D2F4DB3FC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1" name="TextBox 10">
            <a:extLst>
              <a:ext uri="{FF2B5EF4-FFF2-40B4-BE49-F238E27FC236}">
                <a16:creationId xmlns:a16="http://schemas.microsoft.com/office/drawing/2014/main" xmlns="" id="{BD800C75-F97B-4211-AF8F-80D96D18B5CE}"/>
              </a:ext>
            </a:extLst>
          </p:cNvPr>
          <p:cNvSpPr txBox="1"/>
          <p:nvPr/>
        </p:nvSpPr>
        <p:spPr>
          <a:xfrm>
            <a:off x="248615" y="10886"/>
            <a:ext cx="3497761" cy="338554"/>
          </a:xfrm>
          <a:prstGeom prst="rect">
            <a:avLst/>
          </a:prstGeom>
          <a:noFill/>
        </p:spPr>
        <p:txBody>
          <a:bodyPr wrap="square">
            <a:spAutoFit/>
          </a:bodyPr>
          <a:lstStyle/>
          <a:p>
            <a:pPr>
              <a:spcAft>
                <a:spcPts val="800"/>
              </a:spcAft>
            </a:pPr>
            <a:r>
              <a:rPr lang="en-US" sz="1600" b="1" u="sng" dirty="0">
                <a:effectLst/>
                <a:latin typeface="Calibri" panose="020F0502020204030204" pitchFamily="34" charset="0"/>
                <a:ea typeface="Calibri" panose="020F0502020204030204" pitchFamily="34" charset="0"/>
                <a:cs typeface="Calibri" panose="020F0502020204030204" pitchFamily="34" charset="0"/>
              </a:rPr>
              <a:t>Data Analysis and Preprocessing</a:t>
            </a:r>
            <a:endParaRPr lang="en-IN" sz="1600" b="1" u="sng"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615" y="457199"/>
            <a:ext cx="5514286" cy="306783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615" y="3525039"/>
            <a:ext cx="5642899" cy="285261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4876" y="457199"/>
            <a:ext cx="5038095" cy="265639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3447" y="3113590"/>
            <a:ext cx="5380952" cy="2971934"/>
          </a:xfrm>
          <a:prstGeom prst="rect">
            <a:avLst/>
          </a:prstGeom>
        </p:spPr>
      </p:pic>
    </p:spTree>
    <p:extLst>
      <p:ext uri="{BB962C8B-B14F-4D97-AF65-F5344CB8AC3E}">
        <p14:creationId xmlns:p14="http://schemas.microsoft.com/office/powerpoint/2010/main" val="1770281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xmlns="" id="{04CC77B8-686C-4A83-BE7E-6BB9FAB8C3EC}"/>
              </a:ext>
            </a:extLst>
          </p:cNvPr>
          <p:cNvSpPr txBox="1"/>
          <p:nvPr/>
        </p:nvSpPr>
        <p:spPr>
          <a:xfrm>
            <a:off x="248615" y="195944"/>
            <a:ext cx="3497761" cy="338554"/>
          </a:xfrm>
          <a:prstGeom prst="rect">
            <a:avLst/>
          </a:prstGeom>
          <a:noFill/>
        </p:spPr>
        <p:txBody>
          <a:bodyPr wrap="square">
            <a:spAutoFit/>
          </a:bodyPr>
          <a:lstStyle/>
          <a:p>
            <a:pPr>
              <a:spcAft>
                <a:spcPts val="800"/>
              </a:spcAft>
            </a:pPr>
            <a:r>
              <a:rPr lang="en-US" sz="1600" b="1" u="sng" dirty="0">
                <a:effectLst/>
                <a:latin typeface="Calibri" panose="020F0502020204030204" pitchFamily="34" charset="0"/>
                <a:ea typeface="Calibri" panose="020F0502020204030204" pitchFamily="34" charset="0"/>
                <a:cs typeface="Calibri" panose="020F0502020204030204" pitchFamily="34" charset="0"/>
              </a:rPr>
              <a:t>Data Analysis and Preprocessing</a:t>
            </a:r>
            <a:endParaRPr lang="en-IN" sz="1600" b="1" u="sng"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966" y="786143"/>
            <a:ext cx="5833639" cy="528571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5605" y="1155687"/>
            <a:ext cx="5856790" cy="4064495"/>
          </a:xfrm>
          <a:prstGeom prst="rect">
            <a:avLst/>
          </a:prstGeom>
        </p:spPr>
      </p:pic>
    </p:spTree>
    <p:extLst>
      <p:ext uri="{BB962C8B-B14F-4D97-AF65-F5344CB8AC3E}">
        <p14:creationId xmlns:p14="http://schemas.microsoft.com/office/powerpoint/2010/main" val="900819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A3C78CE7-43B8-4511-9DE5-D5CA1FADC14D}"/>
              </a:ext>
            </a:extLst>
          </p:cNvPr>
          <p:cNvSpPr txBox="1"/>
          <p:nvPr/>
        </p:nvSpPr>
        <p:spPr>
          <a:xfrm>
            <a:off x="231680" y="455166"/>
            <a:ext cx="11056080" cy="4883388"/>
          </a:xfrm>
          <a:prstGeom prst="rect">
            <a:avLst/>
          </a:prstGeom>
          <a:noFill/>
        </p:spPr>
        <p:txBody>
          <a:bodyPr wrap="square">
            <a:spAutoFit/>
          </a:bodyPr>
          <a:lstStyle/>
          <a:p>
            <a:r>
              <a:rPr lang="en-US" sz="2000" b="1" dirty="0">
                <a:latin typeface="Calibri" panose="020F0502020204030204" pitchFamily="34" charset="0"/>
                <a:cs typeface="Calibri" panose="020F0502020204030204" pitchFamily="34" charset="0"/>
              </a:rPr>
              <a:t>Data Inputs- Logic- Output Relationships</a:t>
            </a:r>
          </a:p>
          <a:p>
            <a:endParaRPr lang="en-US" sz="2000" b="1" dirty="0">
              <a:latin typeface="Calibri" panose="020F0502020204030204" pitchFamily="34" charset="0"/>
              <a:cs typeface="Calibri" panose="020F0502020204030204" pitchFamily="34" charset="0"/>
            </a:endParaRPr>
          </a:p>
          <a:p>
            <a:pPr marL="285750" indent="-285750" fontAlgn="t">
              <a:lnSpc>
                <a:spcPts val="1650"/>
              </a:lnSpc>
              <a:spcAft>
                <a:spcPts val="600"/>
              </a:spcAft>
              <a:buFont typeface="Arial" panose="020B0604020202020204" pitchFamily="34" charset="0"/>
              <a:buChar char="•"/>
            </a:pPr>
            <a:r>
              <a:rPr lang="en-IN" sz="1600"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In Classification, the output variable must be </a:t>
            </a:r>
            <a:r>
              <a:rPr lang="en-IN" sz="1600" b="1"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a discrete value</a:t>
            </a:r>
            <a:r>
              <a:rPr lang="en-IN" sz="1600"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a:t>
            </a:r>
            <a:endParaRPr lang="en-IN" sz="1600" dirty="0">
              <a:effectLst/>
              <a:latin typeface="Calibri" panose="020F0502020204030204" pitchFamily="34" charset="0"/>
              <a:ea typeface="Times New Roman" panose="02020603050405020304" pitchFamily="18" charset="0"/>
              <a:cs typeface="Calibri" panose="020F0502020204030204" pitchFamily="34" charset="0"/>
            </a:endParaRPr>
          </a:p>
          <a:p>
            <a:pPr marL="285750" indent="-285750" fontAlgn="t">
              <a:lnSpc>
                <a:spcPts val="1650"/>
              </a:lnSpc>
              <a:spcAft>
                <a:spcPts val="600"/>
              </a:spcAft>
              <a:buFont typeface="Arial" panose="020B0604020202020204" pitchFamily="34" charset="0"/>
              <a:buChar char="•"/>
            </a:pPr>
            <a:r>
              <a:rPr lang="en-IN" sz="1600"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In classification, </a:t>
            </a:r>
            <a:r>
              <a:rPr lang="en-IN" sz="1600" b="1"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inputs are divided into two or more classes</a:t>
            </a:r>
            <a:r>
              <a:rPr lang="en-IN" sz="1600"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 and the learner must produce a model that assigns unseen inputs to one (or multi-label classification) or more of these classes. This is typically tackled in a supervised way.</a:t>
            </a:r>
            <a:endParaRPr lang="en-IN" sz="1600" dirty="0">
              <a:effectLst/>
              <a:latin typeface="Calibri" panose="020F0502020204030204" pitchFamily="34" charset="0"/>
              <a:ea typeface="Times New Roman" panose="02020603050405020304" pitchFamily="18" charset="0"/>
              <a:cs typeface="Calibri" panose="020F0502020204030204" pitchFamily="34" charset="0"/>
            </a:endParaRPr>
          </a:p>
          <a:p>
            <a:pPr marL="285750" indent="-285750" fontAlgn="t">
              <a:lnSpc>
                <a:spcPts val="1650"/>
              </a:lnSpc>
              <a:spcAft>
                <a:spcPts val="600"/>
              </a:spcAft>
              <a:buFont typeface="Arial" panose="020B0604020202020204" pitchFamily="34" charset="0"/>
              <a:buChar char="•"/>
            </a:pPr>
            <a:r>
              <a:rPr lang="en-IN" sz="1600"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In machine learning, classification refers to </a:t>
            </a:r>
            <a:r>
              <a:rPr lang="en-IN" sz="1600" b="1"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a predictive </a:t>
            </a:r>
            <a:r>
              <a:rPr lang="en-IN" sz="1600" b="1" dirty="0" err="1">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modeling</a:t>
            </a:r>
            <a:r>
              <a:rPr lang="en-IN" sz="1600" b="1"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 problem where a class label is predicted for a given example of input data</a:t>
            </a:r>
            <a:r>
              <a:rPr lang="en-IN" sz="1600"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 A classification model attempts to draw some conclusion from observed values. Given one or more inputs a classification model will try to predict the value of one or more outcomes. The output variables are often called </a:t>
            </a:r>
            <a:r>
              <a:rPr lang="en-IN" sz="1600" b="1"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labels or categories</a:t>
            </a:r>
            <a:r>
              <a:rPr lang="en-IN" sz="1600"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 </a:t>
            </a:r>
            <a:endParaRPr lang="en-IN" sz="1600" dirty="0">
              <a:solidFill>
                <a:srgbClr val="202124"/>
              </a:solidFill>
              <a:latin typeface="Calibri" panose="020F0502020204030204" pitchFamily="34" charset="0"/>
              <a:ea typeface="Times New Roman" panose="02020603050405020304" pitchFamily="18" charset="0"/>
              <a:cs typeface="Calibri" panose="020F0502020204030204" pitchFamily="34" charset="0"/>
            </a:endParaRPr>
          </a:p>
          <a:p>
            <a:pPr marL="285750" indent="-285750" fontAlgn="t">
              <a:lnSpc>
                <a:spcPts val="1650"/>
              </a:lnSpc>
              <a:spcAft>
                <a:spcPts val="600"/>
              </a:spcAft>
              <a:buFont typeface="Arial" panose="020B0604020202020204" pitchFamily="34" charset="0"/>
              <a:buChar char="•"/>
            </a:pPr>
            <a:r>
              <a:rPr lang="en-IN" sz="1600"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A classification can have real-valued or discrete input variables. A problem with two classes is often called a two-class or binary classification problem. A problem with more than two classes is often called a multi-class classification problem. A classification algorithm, in general, is a function that weighs the input features so that the output </a:t>
            </a:r>
            <a:r>
              <a:rPr lang="en-IN" sz="1600" b="1"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separates one class into positive values and the other into negative values</a:t>
            </a:r>
            <a:r>
              <a:rPr lang="en-IN" sz="1600"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 </a:t>
            </a:r>
          </a:p>
          <a:p>
            <a:pPr marL="285750" indent="-285750" fontAlgn="t">
              <a:lnSpc>
                <a:spcPts val="1650"/>
              </a:lnSpc>
              <a:spcAft>
                <a:spcPts val="600"/>
              </a:spcAft>
              <a:buFont typeface="Arial" panose="020B0604020202020204" pitchFamily="34" charset="0"/>
              <a:buChar char="•"/>
            </a:pPr>
            <a:r>
              <a:rPr lang="en-IN" sz="1600"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Classification is a data mining function that </a:t>
            </a:r>
            <a:r>
              <a:rPr lang="en-IN" sz="1600" b="1"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assigns items in a collection to target categories or classes</a:t>
            </a:r>
            <a:r>
              <a:rPr lang="en-IN" sz="1600" dirty="0">
                <a:solidFill>
                  <a:srgbClr val="202124"/>
                </a:solidFill>
                <a:effectLst/>
                <a:latin typeface="Calibri" panose="020F0502020204030204" pitchFamily="34" charset="0"/>
                <a:ea typeface="Times New Roman" panose="02020603050405020304" pitchFamily="18" charset="0"/>
                <a:cs typeface="Calibri" panose="020F0502020204030204" pitchFamily="34" charset="0"/>
              </a:rPr>
              <a:t>. The goal of classification is to accurately predict the target class for each case in the data. For example, a classification model could be used to identify loan applicants as low, medium, or high credit risks.</a:t>
            </a:r>
            <a:endParaRPr lang="en-IN" sz="1600" dirty="0">
              <a:effectLst/>
              <a:latin typeface="Calibri" panose="020F0502020204030204" pitchFamily="34" charset="0"/>
              <a:ea typeface="Times New Roman" panose="02020603050405020304" pitchFamily="18" charset="0"/>
              <a:cs typeface="Calibri" panose="020F0502020204030204" pitchFamily="34" charset="0"/>
            </a:endParaRPr>
          </a:p>
          <a:p>
            <a:pPr marL="285750" indent="-285750">
              <a:buFont typeface="Arial" panose="020B0604020202020204" pitchFamily="34" charset="0"/>
              <a:buChar char="•"/>
            </a:pPr>
            <a:r>
              <a:rPr lang="en-IN" sz="1600"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Classification analysis is a data analysis task within data-mining, </a:t>
            </a:r>
            <a:r>
              <a:rPr lang="en-IN" sz="1600" b="1"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that identifies and assigns categories to a collection of data to allow for more accurate analysis</a:t>
            </a:r>
            <a:r>
              <a:rPr lang="en-IN" sz="1600"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en-IN" sz="1600"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Classification analysis can be used to question, make a decision, or predict behaviour through the use of an algorithm.</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18318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9E8D64D8-79DA-4963-B526-20CCDCCEA6A3}"/>
              </a:ext>
            </a:extLst>
          </p:cNvPr>
          <p:cNvSpPr txBox="1"/>
          <p:nvPr/>
        </p:nvSpPr>
        <p:spPr>
          <a:xfrm>
            <a:off x="213105" y="62188"/>
            <a:ext cx="5237784" cy="369332"/>
          </a:xfrm>
          <a:prstGeom prst="rect">
            <a:avLst/>
          </a:prstGeom>
          <a:noFill/>
        </p:spPr>
        <p:txBody>
          <a:bodyPr wrap="square">
            <a:spAutoFit/>
          </a:bodyPr>
          <a:lstStyle/>
          <a:p>
            <a:pPr>
              <a:spcAft>
                <a:spcPts val="800"/>
              </a:spcAft>
            </a:pPr>
            <a:r>
              <a:rPr lang="en-US" b="1" u="sng" dirty="0">
                <a:effectLst/>
                <a:latin typeface="Calibri" panose="020F0502020204030204" pitchFamily="34" charset="0"/>
                <a:ea typeface="Calibri" panose="020F0502020204030204" pitchFamily="34" charset="0"/>
                <a:cs typeface="Calibri" panose="020F0502020204030204" pitchFamily="34" charset="0"/>
              </a:rPr>
              <a:t>Data Pre-processing &amp; Feature Engineering</a:t>
            </a:r>
            <a:endParaRPr lang="en-IN" b="1" u="sng"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xmlns="" id="{8524FA62-B6B3-40A6-8206-365AA5C88E6F}"/>
              </a:ext>
            </a:extLst>
          </p:cNvPr>
          <p:cNvPicPr>
            <a:picLocks noChangeAspect="1"/>
          </p:cNvPicPr>
          <p:nvPr/>
        </p:nvPicPr>
        <p:blipFill>
          <a:blip r:embed="rId2"/>
          <a:stretch>
            <a:fillRect/>
          </a:stretch>
        </p:blipFill>
        <p:spPr>
          <a:xfrm>
            <a:off x="62248" y="431520"/>
            <a:ext cx="6226080" cy="2651250"/>
          </a:xfrm>
          <a:prstGeom prst="rect">
            <a:avLst/>
          </a:prstGeom>
        </p:spPr>
      </p:pic>
      <p:pic>
        <p:nvPicPr>
          <p:cNvPr id="13" name="Picture 12">
            <a:extLst>
              <a:ext uri="{FF2B5EF4-FFF2-40B4-BE49-F238E27FC236}">
                <a16:creationId xmlns:a16="http://schemas.microsoft.com/office/drawing/2014/main" xmlns="" id="{24455D7F-8311-4494-9D67-FFDAB8E0AE0A}"/>
              </a:ext>
            </a:extLst>
          </p:cNvPr>
          <p:cNvPicPr>
            <a:picLocks noChangeAspect="1"/>
          </p:cNvPicPr>
          <p:nvPr/>
        </p:nvPicPr>
        <p:blipFill>
          <a:blip r:embed="rId3"/>
          <a:stretch>
            <a:fillRect/>
          </a:stretch>
        </p:blipFill>
        <p:spPr>
          <a:xfrm>
            <a:off x="5806661" y="62188"/>
            <a:ext cx="5745480" cy="1683385"/>
          </a:xfrm>
          <a:prstGeom prst="rect">
            <a:avLst/>
          </a:prstGeom>
        </p:spPr>
      </p:pic>
      <p:pic>
        <p:nvPicPr>
          <p:cNvPr id="5" name="Picture 4">
            <a:extLst>
              <a:ext uri="{FF2B5EF4-FFF2-40B4-BE49-F238E27FC236}">
                <a16:creationId xmlns:a16="http://schemas.microsoft.com/office/drawing/2014/main" xmlns="" id="{0B6E06CB-992B-4349-B83E-3A99FA9E7338}"/>
              </a:ext>
            </a:extLst>
          </p:cNvPr>
          <p:cNvPicPr>
            <a:picLocks noChangeAspect="1"/>
          </p:cNvPicPr>
          <p:nvPr/>
        </p:nvPicPr>
        <p:blipFill>
          <a:blip r:embed="rId4"/>
          <a:stretch>
            <a:fillRect/>
          </a:stretch>
        </p:blipFill>
        <p:spPr>
          <a:xfrm>
            <a:off x="5806661" y="1745573"/>
            <a:ext cx="5745480" cy="1010469"/>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082770"/>
            <a:ext cx="6047495" cy="3388768"/>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47495" y="2889539"/>
            <a:ext cx="5635002" cy="3775230"/>
          </a:xfrm>
          <a:prstGeom prst="rect">
            <a:avLst/>
          </a:prstGeom>
        </p:spPr>
      </p:pic>
    </p:spTree>
    <p:extLst>
      <p:ext uri="{BB962C8B-B14F-4D97-AF65-F5344CB8AC3E}">
        <p14:creationId xmlns:p14="http://schemas.microsoft.com/office/powerpoint/2010/main" val="1609712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FD6BFA-F69F-431A-8383-5AA19769DE6A}"/>
              </a:ext>
            </a:extLst>
          </p:cNvPr>
          <p:cNvSpPr>
            <a:spLocks noGrp="1"/>
          </p:cNvSpPr>
          <p:nvPr>
            <p:ph type="title"/>
          </p:nvPr>
        </p:nvSpPr>
        <p:spPr>
          <a:xfrm>
            <a:off x="989124" y="60153"/>
            <a:ext cx="4568297" cy="742494"/>
          </a:xfrm>
        </p:spPr>
        <p:txBody>
          <a:bodyPr anchor="ctr">
            <a:normAutofit/>
          </a:bodyPr>
          <a:lstStyle/>
          <a:p>
            <a:r>
              <a:rPr lang="en-US" sz="3600" b="1" cap="all" dirty="0">
                <a:latin typeface="Calibri" panose="020F0502020204030204" pitchFamily="34" charset="0"/>
                <a:cs typeface="Calibri" panose="020F0502020204030204" pitchFamily="34" charset="0"/>
              </a:rPr>
              <a:t>Problem Overview</a:t>
            </a:r>
            <a:endParaRPr lang="en-IN" sz="3600" b="1" cap="all"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xmlns="" id="{41C0B5B0-1C1B-4FE3-A057-8F9CF2CA7AE9}"/>
              </a:ext>
            </a:extLst>
          </p:cNvPr>
          <p:cNvPicPr>
            <a:picLocks noChangeAspect="1"/>
          </p:cNvPicPr>
          <p:nvPr/>
        </p:nvPicPr>
        <p:blipFill>
          <a:blip r:embed="rId2"/>
          <a:stretch>
            <a:fillRect/>
          </a:stretch>
        </p:blipFill>
        <p:spPr>
          <a:xfrm>
            <a:off x="0" y="895740"/>
            <a:ext cx="6332769" cy="5677392"/>
          </a:xfrm>
          <a:prstGeom prst="rect">
            <a:avLst/>
          </a:prstGeom>
        </p:spPr>
      </p:pic>
      <p:pic>
        <p:nvPicPr>
          <p:cNvPr id="7" name="Picture 6">
            <a:extLst>
              <a:ext uri="{FF2B5EF4-FFF2-40B4-BE49-F238E27FC236}">
                <a16:creationId xmlns:a16="http://schemas.microsoft.com/office/drawing/2014/main" xmlns="" id="{70E288E9-92CA-4BE6-AD18-C91E4394039E}"/>
              </a:ext>
            </a:extLst>
          </p:cNvPr>
          <p:cNvPicPr>
            <a:picLocks noChangeAspect="1"/>
          </p:cNvPicPr>
          <p:nvPr/>
        </p:nvPicPr>
        <p:blipFill>
          <a:blip r:embed="rId3"/>
          <a:stretch>
            <a:fillRect/>
          </a:stretch>
        </p:blipFill>
        <p:spPr>
          <a:xfrm>
            <a:off x="7584491" y="153246"/>
            <a:ext cx="2941575" cy="556308"/>
          </a:xfrm>
          <a:prstGeom prst="rect">
            <a:avLst/>
          </a:prstGeom>
        </p:spPr>
      </p:pic>
      <p:pic>
        <p:nvPicPr>
          <p:cNvPr id="9" name="Picture 8">
            <a:extLst>
              <a:ext uri="{FF2B5EF4-FFF2-40B4-BE49-F238E27FC236}">
                <a16:creationId xmlns:a16="http://schemas.microsoft.com/office/drawing/2014/main" xmlns="" id="{01E92B92-B79F-42AB-B6D7-6E1BBB7A3113}"/>
              </a:ext>
            </a:extLst>
          </p:cNvPr>
          <p:cNvPicPr>
            <a:picLocks noChangeAspect="1"/>
          </p:cNvPicPr>
          <p:nvPr/>
        </p:nvPicPr>
        <p:blipFill>
          <a:blip r:embed="rId4"/>
          <a:stretch>
            <a:fillRect/>
          </a:stretch>
        </p:blipFill>
        <p:spPr>
          <a:xfrm>
            <a:off x="6421546" y="802647"/>
            <a:ext cx="4711052" cy="1272650"/>
          </a:xfrm>
          <a:prstGeom prst="rect">
            <a:avLst/>
          </a:prstGeom>
        </p:spPr>
      </p:pic>
    </p:spTree>
    <p:extLst>
      <p:ext uri="{BB962C8B-B14F-4D97-AF65-F5344CB8AC3E}">
        <p14:creationId xmlns:p14="http://schemas.microsoft.com/office/powerpoint/2010/main" val="26180230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37E90EF-A51A-4D06-ACA1-9C2FCA845679}"/>
              </a:ext>
            </a:extLst>
          </p:cNvPr>
          <p:cNvPicPr>
            <a:picLocks noChangeAspect="1"/>
          </p:cNvPicPr>
          <p:nvPr/>
        </p:nvPicPr>
        <p:blipFill>
          <a:blip r:embed="rId2"/>
          <a:stretch>
            <a:fillRect/>
          </a:stretch>
        </p:blipFill>
        <p:spPr>
          <a:xfrm>
            <a:off x="178219" y="0"/>
            <a:ext cx="5745480" cy="2932430"/>
          </a:xfrm>
          <a:prstGeom prst="rect">
            <a:avLst/>
          </a:prstGeom>
        </p:spPr>
      </p:pic>
      <p:pic>
        <p:nvPicPr>
          <p:cNvPr id="10" name="Picture 9">
            <a:extLst>
              <a:ext uri="{FF2B5EF4-FFF2-40B4-BE49-F238E27FC236}">
                <a16:creationId xmlns:a16="http://schemas.microsoft.com/office/drawing/2014/main" xmlns="" id="{BCE6D491-24B1-4962-A8BF-2ACE1AD6EBAC}"/>
              </a:ext>
            </a:extLst>
          </p:cNvPr>
          <p:cNvPicPr>
            <a:picLocks noChangeAspect="1"/>
          </p:cNvPicPr>
          <p:nvPr/>
        </p:nvPicPr>
        <p:blipFill>
          <a:blip r:embed="rId3"/>
          <a:stretch>
            <a:fillRect/>
          </a:stretch>
        </p:blipFill>
        <p:spPr>
          <a:xfrm>
            <a:off x="5923699" y="145636"/>
            <a:ext cx="5121084" cy="1577477"/>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9479" y="1817225"/>
            <a:ext cx="4409524" cy="4497967"/>
          </a:xfrm>
          <a:prstGeom prst="rect">
            <a:avLst/>
          </a:prstGeom>
        </p:spPr>
      </p:pic>
    </p:spTree>
    <p:extLst>
      <p:ext uri="{BB962C8B-B14F-4D97-AF65-F5344CB8AC3E}">
        <p14:creationId xmlns:p14="http://schemas.microsoft.com/office/powerpoint/2010/main" val="5290408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A3C78CE7-43B8-4511-9DE5-D5CA1FADC14D}"/>
              </a:ext>
            </a:extLst>
          </p:cNvPr>
          <p:cNvSpPr txBox="1"/>
          <p:nvPr/>
        </p:nvSpPr>
        <p:spPr>
          <a:xfrm>
            <a:off x="231680" y="160526"/>
            <a:ext cx="6404617" cy="4072910"/>
          </a:xfrm>
          <a:prstGeom prst="rect">
            <a:avLst/>
          </a:prstGeom>
          <a:noFill/>
        </p:spPr>
        <p:txBody>
          <a:bodyPr wrap="square">
            <a:spAutoFit/>
          </a:bodyPr>
          <a:lstStyle/>
          <a:p>
            <a:r>
              <a:rPr lang="en-US" sz="2000" b="1" dirty="0">
                <a:latin typeface="Calibri" panose="020F0502020204030204" pitchFamily="34" charset="0"/>
                <a:cs typeface="Calibri" panose="020F0502020204030204" pitchFamily="34" charset="0"/>
              </a:rPr>
              <a:t>HARDWARE &amp; SOFTWARE TOOLS, LIBRARIES &amp; PACKAGES USED:</a:t>
            </a:r>
          </a:p>
          <a:p>
            <a:pPr>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Hardware :Intel i7,RAM 16GB used.</a:t>
            </a:r>
          </a:p>
          <a:p>
            <a:pPr>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Software:  </a:t>
            </a:r>
            <a:r>
              <a:rPr lang="en-IN" sz="1600" dirty="0" err="1">
                <a:effectLst/>
                <a:latin typeface="Calibri" panose="020F0502020204030204" pitchFamily="34" charset="0"/>
                <a:ea typeface="Calibri" panose="020F0502020204030204" pitchFamily="34" charset="0"/>
                <a:cs typeface="Calibri" panose="020F0502020204030204" pitchFamily="34" charset="0"/>
              </a:rPr>
              <a:t>Jupyter</a:t>
            </a:r>
            <a:r>
              <a:rPr lang="en-IN" sz="1600" dirty="0">
                <a:effectLst/>
                <a:latin typeface="Calibri" panose="020F0502020204030204" pitchFamily="34" charset="0"/>
                <a:ea typeface="Calibri" panose="020F0502020204030204" pitchFamily="34" charset="0"/>
                <a:cs typeface="Calibri" panose="020F0502020204030204" pitchFamily="34" charset="0"/>
              </a:rPr>
              <a:t> Notebook (Anaconda 3)</a:t>
            </a:r>
          </a:p>
          <a:p>
            <a:pPr>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Language: Python</a:t>
            </a:r>
          </a:p>
          <a:p>
            <a:pPr>
              <a:spcAft>
                <a:spcPts val="800"/>
              </a:spcAft>
            </a:pPr>
            <a:r>
              <a:rPr lang="en-IN" sz="1600" dirty="0">
                <a:effectLst/>
                <a:latin typeface="Calibri" panose="020F0502020204030204" pitchFamily="34" charset="0"/>
                <a:ea typeface="Calibri" panose="020F0502020204030204" pitchFamily="34" charset="0"/>
                <a:cs typeface="Calibri" panose="020F0502020204030204" pitchFamily="34" charset="0"/>
              </a:rPr>
              <a:t>Libraries:</a:t>
            </a:r>
          </a:p>
          <a:p>
            <a:pPr marL="342900" lvl="0" indent="-342900">
              <a:buFont typeface="+mj-lt"/>
              <a:buAutoNum type="arabicPeriod"/>
            </a:pPr>
            <a:r>
              <a:rPr lang="en-IN" sz="1600" dirty="0">
                <a:effectLst/>
                <a:latin typeface="Calibri" panose="020F0502020204030204" pitchFamily="34" charset="0"/>
                <a:ea typeface="Calibri" panose="020F0502020204030204" pitchFamily="34" charset="0"/>
                <a:cs typeface="Calibri" panose="020F0502020204030204" pitchFamily="34" charset="0"/>
              </a:rPr>
              <a:t>Pandas </a:t>
            </a:r>
          </a:p>
          <a:p>
            <a:pPr marL="342900" lvl="0" indent="-342900">
              <a:buFont typeface="+mj-lt"/>
              <a:buAutoNum type="arabicPeriod"/>
            </a:pPr>
            <a:r>
              <a:rPr lang="en-IN" sz="1600" dirty="0" err="1">
                <a:effectLst/>
                <a:latin typeface="Calibri" panose="020F0502020204030204" pitchFamily="34" charset="0"/>
                <a:ea typeface="Calibri" panose="020F0502020204030204" pitchFamily="34" charset="0"/>
                <a:cs typeface="Calibri" panose="020F0502020204030204" pitchFamily="34" charset="0"/>
              </a:rPr>
              <a:t>Numpy</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buFont typeface="+mj-lt"/>
              <a:buAutoNum type="arabicPeriod"/>
            </a:pPr>
            <a:r>
              <a:rPr lang="en-IN" sz="1600" dirty="0">
                <a:effectLst/>
                <a:latin typeface="Calibri" panose="020F0502020204030204" pitchFamily="34" charset="0"/>
                <a:ea typeface="Calibri" panose="020F0502020204030204" pitchFamily="34" charset="0"/>
                <a:cs typeface="Calibri" panose="020F0502020204030204" pitchFamily="34" charset="0"/>
              </a:rPr>
              <a:t>Matplotlib</a:t>
            </a:r>
          </a:p>
          <a:p>
            <a:pPr marL="342900" lvl="0" indent="-342900">
              <a:buFont typeface="+mj-lt"/>
              <a:buAutoNum type="arabicPeriod"/>
            </a:pPr>
            <a:r>
              <a:rPr lang="en-IN" sz="1600" dirty="0">
                <a:effectLst/>
                <a:latin typeface="Calibri" panose="020F0502020204030204" pitchFamily="34" charset="0"/>
                <a:ea typeface="Calibri" panose="020F0502020204030204" pitchFamily="34" charset="0"/>
                <a:cs typeface="Calibri" panose="020F0502020204030204" pitchFamily="34" charset="0"/>
              </a:rPr>
              <a:t>Seaborn</a:t>
            </a:r>
          </a:p>
          <a:p>
            <a:pPr marL="342900" lvl="0" indent="-342900">
              <a:buFont typeface="+mj-lt"/>
              <a:buAutoNum type="arabicPeriod"/>
            </a:pPr>
            <a:r>
              <a:rPr lang="en-IN" sz="1600" dirty="0" err="1">
                <a:effectLst/>
                <a:latin typeface="Calibri" panose="020F0502020204030204" pitchFamily="34" charset="0"/>
                <a:ea typeface="Calibri" panose="020F0502020204030204" pitchFamily="34" charset="0"/>
                <a:cs typeface="Calibri" panose="020F0502020204030204" pitchFamily="34" charset="0"/>
              </a:rPr>
              <a:t>Sklean</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buFont typeface="+mj-lt"/>
              <a:buAutoNum type="arabicPeriod"/>
            </a:pPr>
            <a:r>
              <a:rPr lang="en-IN" sz="1600" dirty="0" err="1">
                <a:effectLst/>
                <a:latin typeface="Calibri" panose="020F0502020204030204" pitchFamily="34" charset="0"/>
                <a:ea typeface="Calibri" panose="020F0502020204030204" pitchFamily="34" charset="0"/>
                <a:cs typeface="Calibri" panose="020F0502020204030204" pitchFamily="34" charset="0"/>
              </a:rPr>
              <a:t>Scipy</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buFont typeface="+mj-lt"/>
              <a:buAutoNum type="arabicPeriod"/>
            </a:pPr>
            <a:r>
              <a:rPr lang="en-IN" sz="1600" dirty="0" err="1">
                <a:effectLst/>
                <a:latin typeface="Calibri" panose="020F0502020204030204" pitchFamily="34" charset="0"/>
                <a:ea typeface="Calibri" panose="020F0502020204030204" pitchFamily="34" charset="0"/>
                <a:cs typeface="Calibri" panose="020F0502020204030204" pitchFamily="34" charset="0"/>
              </a:rPr>
              <a:t>Statsmodels</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spcAft>
                <a:spcPts val="800"/>
              </a:spcAft>
              <a:buFont typeface="+mj-lt"/>
              <a:buAutoNum type="arabicPeriod"/>
            </a:pPr>
            <a:r>
              <a:rPr lang="en-IN" sz="1600" dirty="0">
                <a:effectLst/>
                <a:latin typeface="Calibri" panose="020F0502020204030204" pitchFamily="34" charset="0"/>
                <a:ea typeface="Calibri" panose="020F0502020204030204" pitchFamily="34" charset="0"/>
                <a:cs typeface="Calibri" panose="020F0502020204030204" pitchFamily="34" charset="0"/>
              </a:rPr>
              <a:t>Pip-Package install Manager</a:t>
            </a:r>
          </a:p>
        </p:txBody>
      </p:sp>
      <p:pic>
        <p:nvPicPr>
          <p:cNvPr id="3" name="Picture 2">
            <a:extLst>
              <a:ext uri="{FF2B5EF4-FFF2-40B4-BE49-F238E27FC236}">
                <a16:creationId xmlns:a16="http://schemas.microsoft.com/office/drawing/2014/main" xmlns="" id="{D5DD0C84-4EB8-4CE0-91E0-EA20996C61F5}"/>
              </a:ext>
            </a:extLst>
          </p:cNvPr>
          <p:cNvPicPr>
            <a:picLocks noChangeAspect="1"/>
          </p:cNvPicPr>
          <p:nvPr/>
        </p:nvPicPr>
        <p:blipFill>
          <a:blip r:embed="rId2"/>
          <a:stretch>
            <a:fillRect/>
          </a:stretch>
        </p:blipFill>
        <p:spPr>
          <a:xfrm>
            <a:off x="202655" y="4333157"/>
            <a:ext cx="5731510" cy="1791970"/>
          </a:xfrm>
          <a:prstGeom prst="rect">
            <a:avLst/>
          </a:prstGeom>
        </p:spPr>
      </p:pic>
      <p:pic>
        <p:nvPicPr>
          <p:cNvPr id="9" name="Picture 8">
            <a:extLst>
              <a:ext uri="{FF2B5EF4-FFF2-40B4-BE49-F238E27FC236}">
                <a16:creationId xmlns:a16="http://schemas.microsoft.com/office/drawing/2014/main" xmlns="" id="{38FD674D-DDF9-426D-9D76-5413F3A986D6}"/>
              </a:ext>
            </a:extLst>
          </p:cNvPr>
          <p:cNvPicPr>
            <a:picLocks noChangeAspect="1"/>
          </p:cNvPicPr>
          <p:nvPr/>
        </p:nvPicPr>
        <p:blipFill>
          <a:blip r:embed="rId3"/>
          <a:stretch>
            <a:fillRect/>
          </a:stretch>
        </p:blipFill>
        <p:spPr>
          <a:xfrm>
            <a:off x="7025640" y="0"/>
            <a:ext cx="5166360" cy="6856081"/>
          </a:xfrm>
          <a:prstGeom prst="rect">
            <a:avLst/>
          </a:prstGeom>
        </p:spPr>
      </p:pic>
    </p:spTree>
    <p:extLst>
      <p:ext uri="{BB962C8B-B14F-4D97-AF65-F5344CB8AC3E}">
        <p14:creationId xmlns:p14="http://schemas.microsoft.com/office/powerpoint/2010/main" val="1261551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C5B43C56-044A-455E-B3A1-6E5EE8201B89}"/>
              </a:ext>
            </a:extLst>
          </p:cNvPr>
          <p:cNvSpPr/>
          <p:nvPr/>
        </p:nvSpPr>
        <p:spPr>
          <a:xfrm>
            <a:off x="5974080" y="473530"/>
            <a:ext cx="5853430" cy="58256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xmlns="" id="{0F237B75-F2F8-41F5-BEDE-E7625BFC91C2}"/>
              </a:ext>
            </a:extLst>
          </p:cNvPr>
          <p:cNvSpPr txBox="1"/>
          <p:nvPr/>
        </p:nvSpPr>
        <p:spPr>
          <a:xfrm>
            <a:off x="147320" y="161674"/>
            <a:ext cx="5731510" cy="5078313"/>
          </a:xfrm>
          <a:prstGeom prst="rect">
            <a:avLst/>
          </a:prstGeom>
          <a:noFill/>
        </p:spPr>
        <p:txBody>
          <a:bodyPr wrap="square">
            <a:spAutoFit/>
          </a:bodyPr>
          <a:lstStyle>
            <a:defPPr>
              <a:defRPr lang="en-US"/>
            </a:defPPr>
            <a:lvl1pPr>
              <a:defRPr sz="2000" b="1">
                <a:latin typeface="Calibri" panose="020F0502020204030204" pitchFamily="34" charset="0"/>
                <a:cs typeface="Calibri" panose="020F0502020204030204" pitchFamily="34" charset="0"/>
              </a:defRPr>
            </a:lvl1pPr>
          </a:lstStyle>
          <a:p>
            <a:r>
              <a:rPr lang="en-US" sz="1200" b="0" dirty="0"/>
              <a:t>An algorithm is used to assess an existing data set of known points in the classification process. The knowledge gained from the study is then used to </a:t>
            </a:r>
            <a:r>
              <a:rPr lang="en-US" sz="1200" b="0" dirty="0" smtClean="0"/>
              <a:t>categorize  </a:t>
            </a:r>
            <a:r>
              <a:rPr lang="en-US" sz="1200" b="0" dirty="0"/>
              <a:t>the data appropriately. Classification is a type of machine learning that can be very useful in assessing huge, complicated datasets and making more accurate predictions.</a:t>
            </a:r>
            <a:endParaRPr lang="en-US" sz="1200" b="0" dirty="0"/>
          </a:p>
          <a:p>
            <a:r>
              <a:rPr lang="en-US" sz="1200" b="0" dirty="0"/>
              <a:t>The most commonly used Performance metrics for classification problem are as follows,</a:t>
            </a:r>
          </a:p>
          <a:p>
            <a:r>
              <a:rPr lang="en-US" sz="1200" b="0" dirty="0"/>
              <a:t>•	Accuracy.</a:t>
            </a:r>
          </a:p>
          <a:p>
            <a:r>
              <a:rPr lang="en-US" sz="1200" b="0" dirty="0"/>
              <a:t>•	Confusion Matrix.</a:t>
            </a:r>
          </a:p>
          <a:p>
            <a:r>
              <a:rPr lang="en-US" sz="1200" b="0" dirty="0"/>
              <a:t>•	Precision, Recall, and F1 score.</a:t>
            </a:r>
          </a:p>
          <a:p>
            <a:r>
              <a:rPr lang="en-US" sz="1200" b="0" dirty="0"/>
              <a:t>•	ROC AUC</a:t>
            </a:r>
            <a:r>
              <a:rPr lang="en-US" sz="1200" b="0" dirty="0" smtClean="0"/>
              <a:t>.</a:t>
            </a:r>
            <a:endParaRPr lang="en-US" sz="1200" b="0" dirty="0"/>
          </a:p>
          <a:p>
            <a:endParaRPr lang="en-US" sz="1200" b="0" dirty="0"/>
          </a:p>
          <a:p>
            <a:r>
              <a:rPr lang="en-US" sz="1200" b="0" dirty="0"/>
              <a:t>Grid search is  used as an approach to hyper-parameter tuning that will methodically build and evaluate a model for each combination of algorithm parameters specified in a grid. </a:t>
            </a:r>
            <a:r>
              <a:rPr lang="en-US" sz="1200" b="0" dirty="0" err="1"/>
              <a:t>GridSearchCV</a:t>
            </a:r>
            <a:r>
              <a:rPr lang="en-US" sz="1200" b="0" dirty="0"/>
              <a:t> helps us combine an estimator with a grid search preamble to tune hyper-parameters.</a:t>
            </a:r>
          </a:p>
          <a:p>
            <a:endParaRPr lang="en-US" sz="1200" b="0" dirty="0"/>
          </a:p>
          <a:p>
            <a:r>
              <a:rPr lang="en-US" sz="1200" b="0" dirty="0"/>
              <a:t>Cross-validation is a technique in which we train our model using the subset of the data-set and then evaluate using the complementary subset of the data-set.</a:t>
            </a:r>
          </a:p>
          <a:p>
            <a:r>
              <a:rPr lang="en-US" sz="1200" b="0" dirty="0"/>
              <a:t>The three steps involved in cross-validation are as follows :</a:t>
            </a:r>
          </a:p>
          <a:p>
            <a:r>
              <a:rPr lang="en-US" sz="1200" b="0" dirty="0"/>
              <a:t>1.	Reserve some portion of sample data-set.</a:t>
            </a:r>
          </a:p>
          <a:p>
            <a:r>
              <a:rPr lang="en-US" sz="1200" b="0" dirty="0"/>
              <a:t>2.	Using the rest data-set train the model.</a:t>
            </a:r>
          </a:p>
          <a:p>
            <a:r>
              <a:rPr lang="en-US" sz="1200" b="0" dirty="0"/>
              <a:t>3.	Test the model using the reserve portion of the data-set.</a:t>
            </a:r>
          </a:p>
          <a:p>
            <a:endParaRPr lang="en-US" sz="1200" b="0" dirty="0"/>
          </a:p>
          <a:p>
            <a:r>
              <a:rPr lang="en-US" sz="1200" b="0" dirty="0"/>
              <a:t>The most important use of PCA is to represent a multivariate data table as smaller set of variables (summary indices) in order to observe trends, jumps, clusters and outliers. This overview may uncover the relationships between observations and variables, and among the variables.</a:t>
            </a:r>
          </a:p>
          <a:p>
            <a:r>
              <a:rPr lang="en-US" sz="1200" b="0" dirty="0"/>
              <a:t>Also import  all the required algorithms for classification purpose below</a:t>
            </a:r>
          </a:p>
        </p:txBody>
      </p:sp>
      <p:pic>
        <p:nvPicPr>
          <p:cNvPr id="7" name="Picture 6">
            <a:extLst>
              <a:ext uri="{FF2B5EF4-FFF2-40B4-BE49-F238E27FC236}">
                <a16:creationId xmlns:a16="http://schemas.microsoft.com/office/drawing/2014/main" xmlns="" id="{F4FB485E-9C63-402B-BEBC-3B434E0A3055}"/>
              </a:ext>
            </a:extLst>
          </p:cNvPr>
          <p:cNvPicPr>
            <a:picLocks noChangeAspect="1"/>
          </p:cNvPicPr>
          <p:nvPr/>
        </p:nvPicPr>
        <p:blipFill>
          <a:blip r:embed="rId2"/>
          <a:stretch>
            <a:fillRect/>
          </a:stretch>
        </p:blipFill>
        <p:spPr>
          <a:xfrm>
            <a:off x="6035040" y="1212924"/>
            <a:ext cx="5731510" cy="561340"/>
          </a:xfrm>
          <a:prstGeom prst="rect">
            <a:avLst/>
          </a:prstGeom>
        </p:spPr>
      </p:pic>
      <p:pic>
        <p:nvPicPr>
          <p:cNvPr id="16" name="Picture 15">
            <a:extLst>
              <a:ext uri="{FF2B5EF4-FFF2-40B4-BE49-F238E27FC236}">
                <a16:creationId xmlns:a16="http://schemas.microsoft.com/office/drawing/2014/main" xmlns="" id="{6A8C5E87-7667-49C9-9923-3012A7A0E6A3}"/>
              </a:ext>
            </a:extLst>
          </p:cNvPr>
          <p:cNvPicPr>
            <a:picLocks noChangeAspect="1"/>
          </p:cNvPicPr>
          <p:nvPr/>
        </p:nvPicPr>
        <p:blipFill>
          <a:blip r:embed="rId3"/>
          <a:stretch>
            <a:fillRect/>
          </a:stretch>
        </p:blipFill>
        <p:spPr>
          <a:xfrm>
            <a:off x="6031231" y="1856524"/>
            <a:ext cx="5745480" cy="307340"/>
          </a:xfrm>
          <a:prstGeom prst="rect">
            <a:avLst/>
          </a:prstGeom>
        </p:spPr>
      </p:pic>
      <p:pic>
        <p:nvPicPr>
          <p:cNvPr id="17" name="Picture 16">
            <a:extLst>
              <a:ext uri="{FF2B5EF4-FFF2-40B4-BE49-F238E27FC236}">
                <a16:creationId xmlns:a16="http://schemas.microsoft.com/office/drawing/2014/main" xmlns="" id="{5A60C945-63AD-4BF4-AACD-10E689592671}"/>
              </a:ext>
            </a:extLst>
          </p:cNvPr>
          <p:cNvPicPr>
            <a:picLocks noChangeAspect="1"/>
          </p:cNvPicPr>
          <p:nvPr/>
        </p:nvPicPr>
        <p:blipFill>
          <a:blip r:embed="rId4"/>
          <a:stretch>
            <a:fillRect/>
          </a:stretch>
        </p:blipFill>
        <p:spPr>
          <a:xfrm>
            <a:off x="5974080" y="2375409"/>
            <a:ext cx="5745480" cy="771525"/>
          </a:xfrm>
          <a:prstGeom prst="rect">
            <a:avLst/>
          </a:prstGeom>
        </p:spPr>
      </p:pic>
      <p:pic>
        <p:nvPicPr>
          <p:cNvPr id="18" name="Picture 17">
            <a:extLst>
              <a:ext uri="{FF2B5EF4-FFF2-40B4-BE49-F238E27FC236}">
                <a16:creationId xmlns:a16="http://schemas.microsoft.com/office/drawing/2014/main" xmlns="" id="{0BCBE7CC-47EC-4DE4-82B3-B8F800C542D1}"/>
              </a:ext>
            </a:extLst>
          </p:cNvPr>
          <p:cNvPicPr>
            <a:picLocks noChangeAspect="1"/>
          </p:cNvPicPr>
          <p:nvPr/>
        </p:nvPicPr>
        <p:blipFill>
          <a:blip r:embed="rId5"/>
          <a:stretch>
            <a:fillRect/>
          </a:stretch>
        </p:blipFill>
        <p:spPr>
          <a:xfrm>
            <a:off x="6035040" y="3279403"/>
            <a:ext cx="5731510" cy="530225"/>
          </a:xfrm>
          <a:prstGeom prst="rect">
            <a:avLst/>
          </a:prstGeom>
        </p:spPr>
      </p:pic>
      <p:pic>
        <p:nvPicPr>
          <p:cNvPr id="19" name="Picture 18">
            <a:extLst>
              <a:ext uri="{FF2B5EF4-FFF2-40B4-BE49-F238E27FC236}">
                <a16:creationId xmlns:a16="http://schemas.microsoft.com/office/drawing/2014/main" xmlns="" id="{E6A89DA7-BD15-4ACB-933E-4EC9ECBFABBF}"/>
              </a:ext>
            </a:extLst>
          </p:cNvPr>
          <p:cNvPicPr>
            <a:picLocks noChangeAspect="1"/>
          </p:cNvPicPr>
          <p:nvPr/>
        </p:nvPicPr>
        <p:blipFill>
          <a:blip r:embed="rId6"/>
          <a:stretch>
            <a:fillRect/>
          </a:stretch>
        </p:blipFill>
        <p:spPr>
          <a:xfrm>
            <a:off x="6031231" y="3970810"/>
            <a:ext cx="5731510" cy="189865"/>
          </a:xfrm>
          <a:prstGeom prst="rect">
            <a:avLst/>
          </a:prstGeom>
        </p:spPr>
      </p:pic>
      <p:pic>
        <p:nvPicPr>
          <p:cNvPr id="20" name="Picture 19">
            <a:extLst>
              <a:ext uri="{FF2B5EF4-FFF2-40B4-BE49-F238E27FC236}">
                <a16:creationId xmlns:a16="http://schemas.microsoft.com/office/drawing/2014/main" xmlns="" id="{8BA4B1FC-292C-4612-8572-41725D5108F0}"/>
              </a:ext>
            </a:extLst>
          </p:cNvPr>
          <p:cNvPicPr>
            <a:picLocks noChangeAspect="1"/>
          </p:cNvPicPr>
          <p:nvPr/>
        </p:nvPicPr>
        <p:blipFill>
          <a:blip r:embed="rId7"/>
          <a:stretch>
            <a:fillRect/>
          </a:stretch>
        </p:blipFill>
        <p:spPr>
          <a:xfrm>
            <a:off x="5988050" y="4568753"/>
            <a:ext cx="5731510" cy="771524"/>
          </a:xfrm>
          <a:prstGeom prst="rect">
            <a:avLst/>
          </a:prstGeom>
        </p:spPr>
      </p:pic>
    </p:spTree>
    <p:extLst>
      <p:ext uri="{BB962C8B-B14F-4D97-AF65-F5344CB8AC3E}">
        <p14:creationId xmlns:p14="http://schemas.microsoft.com/office/powerpoint/2010/main" val="1203110961"/>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E53D030C-C33B-45B9-B909-D25305B2D9C9}"/>
              </a:ext>
            </a:extLst>
          </p:cNvPr>
          <p:cNvSpPr txBox="1"/>
          <p:nvPr/>
        </p:nvSpPr>
        <p:spPr>
          <a:xfrm>
            <a:off x="309880" y="44921"/>
            <a:ext cx="6106160" cy="400110"/>
          </a:xfrm>
          <a:prstGeom prst="rect">
            <a:avLst/>
          </a:prstGeom>
          <a:noFill/>
        </p:spPr>
        <p:txBody>
          <a:bodyPr wrap="square">
            <a:spAutoFit/>
          </a:bodyPr>
          <a:lstStyle/>
          <a:p>
            <a:r>
              <a:rPr lang="en-IN" sz="2000" b="1" dirty="0">
                <a:effectLst/>
                <a:latin typeface="Calibri" panose="020F0502020204030204" pitchFamily="34" charset="0"/>
                <a:ea typeface="Calibri" panose="020F0502020204030204" pitchFamily="34" charset="0"/>
                <a:cs typeface="Times New Roman" panose="02020603050405020304" pitchFamily="18" charset="0"/>
              </a:rPr>
              <a:t>Model/s Development and Evaluation </a:t>
            </a:r>
            <a:endParaRPr lang="en-IN" sz="2000" dirty="0"/>
          </a:p>
        </p:txBody>
      </p:sp>
      <p:sp>
        <p:nvSpPr>
          <p:cNvPr id="9" name="TextBox 8">
            <a:extLst>
              <a:ext uri="{FF2B5EF4-FFF2-40B4-BE49-F238E27FC236}">
                <a16:creationId xmlns:a16="http://schemas.microsoft.com/office/drawing/2014/main" xmlns="" id="{B57B1165-9C64-4B7F-9041-A2E93BBFDD18}"/>
              </a:ext>
            </a:extLst>
          </p:cNvPr>
          <p:cNvSpPr txBox="1"/>
          <p:nvPr/>
        </p:nvSpPr>
        <p:spPr>
          <a:xfrm>
            <a:off x="309880" y="400641"/>
            <a:ext cx="6106160" cy="338554"/>
          </a:xfrm>
          <a:prstGeom prst="rect">
            <a:avLst/>
          </a:prstGeom>
          <a:noFill/>
        </p:spPr>
        <p:txBody>
          <a:bodyPr wrap="square">
            <a:spAutoFit/>
          </a:bodyPr>
          <a:lstStyle>
            <a:defPPr>
              <a:defRPr lang="en-US"/>
            </a:defPPr>
            <a:lvl1pPr>
              <a:defRPr sz="1600" b="1">
                <a:latin typeface="Calibri" panose="020F0502020204030204" pitchFamily="34" charset="0"/>
                <a:cs typeface="Calibri" panose="020F0502020204030204" pitchFamily="34" charset="0"/>
              </a:defRPr>
            </a:lvl1pPr>
          </a:lstStyle>
          <a:p>
            <a:r>
              <a:rPr lang="en-IN" dirty="0"/>
              <a:t>Identification of possible problem-solving approaches (methods)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5443" y="828763"/>
            <a:ext cx="5063449" cy="517849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28763"/>
            <a:ext cx="6238754" cy="5074326"/>
          </a:xfrm>
          <a:prstGeom prst="rect">
            <a:avLst/>
          </a:prstGeom>
        </p:spPr>
      </p:pic>
    </p:spTree>
    <p:extLst>
      <p:ext uri="{BB962C8B-B14F-4D97-AF65-F5344CB8AC3E}">
        <p14:creationId xmlns:p14="http://schemas.microsoft.com/office/powerpoint/2010/main" val="32037142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A5E6E5CE-FE4B-4EC5-BCCA-32712B389BC9}"/>
              </a:ext>
            </a:extLst>
          </p:cNvPr>
          <p:cNvPicPr>
            <a:picLocks noChangeAspect="1"/>
          </p:cNvPicPr>
          <p:nvPr/>
        </p:nvPicPr>
        <p:blipFill>
          <a:blip r:embed="rId2"/>
          <a:stretch>
            <a:fillRect/>
          </a:stretch>
        </p:blipFill>
        <p:spPr>
          <a:xfrm>
            <a:off x="0" y="162005"/>
            <a:ext cx="5745480" cy="278003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5098" y="162006"/>
            <a:ext cx="6170446" cy="398173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4220" y="4433290"/>
            <a:ext cx="10058400" cy="2424710"/>
          </a:xfrm>
          <a:prstGeom prst="rect">
            <a:avLst/>
          </a:prstGeom>
        </p:spPr>
      </p:pic>
    </p:spTree>
    <p:extLst>
      <p:ext uri="{BB962C8B-B14F-4D97-AF65-F5344CB8AC3E}">
        <p14:creationId xmlns:p14="http://schemas.microsoft.com/office/powerpoint/2010/main" val="10547268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97" y="192041"/>
            <a:ext cx="5652041" cy="315304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45084"/>
            <a:ext cx="5744637" cy="333726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4639" y="192041"/>
            <a:ext cx="6177286" cy="3153043"/>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4639" y="3553238"/>
            <a:ext cx="6177286" cy="3304762"/>
          </a:xfrm>
          <a:prstGeom prst="rect">
            <a:avLst/>
          </a:prstGeom>
        </p:spPr>
      </p:pic>
    </p:spTree>
    <p:extLst>
      <p:ext uri="{BB962C8B-B14F-4D97-AF65-F5344CB8AC3E}">
        <p14:creationId xmlns:p14="http://schemas.microsoft.com/office/powerpoint/2010/main" val="39464002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8048"/>
            <a:ext cx="5504820" cy="269515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743200"/>
            <a:ext cx="5504820" cy="41148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821" y="145856"/>
            <a:ext cx="6304762" cy="6219048"/>
          </a:xfrm>
          <a:prstGeom prst="rect">
            <a:avLst/>
          </a:prstGeom>
        </p:spPr>
      </p:pic>
    </p:spTree>
    <p:extLst>
      <p:ext uri="{BB962C8B-B14F-4D97-AF65-F5344CB8AC3E}">
        <p14:creationId xmlns:p14="http://schemas.microsoft.com/office/powerpoint/2010/main" val="40286214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783"/>
            <a:ext cx="5879939" cy="344704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9938" y="13783"/>
            <a:ext cx="6312061" cy="258985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60830"/>
            <a:ext cx="12014522" cy="3397170"/>
          </a:xfrm>
          <a:prstGeom prst="rect">
            <a:avLst/>
          </a:prstGeom>
        </p:spPr>
      </p:pic>
    </p:spTree>
    <p:extLst>
      <p:ext uri="{BB962C8B-B14F-4D97-AF65-F5344CB8AC3E}">
        <p14:creationId xmlns:p14="http://schemas.microsoft.com/office/powerpoint/2010/main" val="3962775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575"/>
            <a:ext cx="10058400" cy="3998665"/>
          </a:xfrm>
          <a:prstGeom prst="rect">
            <a:avLst/>
          </a:prstGeom>
        </p:spPr>
      </p:pic>
    </p:spTree>
    <p:extLst>
      <p:ext uri="{BB962C8B-B14F-4D97-AF65-F5344CB8AC3E}">
        <p14:creationId xmlns:p14="http://schemas.microsoft.com/office/powerpoint/2010/main" val="24903751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9228A1F6-DDE5-4104-99AC-9BE5B2E98646}"/>
              </a:ext>
            </a:extLst>
          </p:cNvPr>
          <p:cNvSpPr txBox="1"/>
          <p:nvPr/>
        </p:nvSpPr>
        <p:spPr>
          <a:xfrm>
            <a:off x="450540" y="358956"/>
            <a:ext cx="10424605" cy="2970044"/>
          </a:xfrm>
          <a:prstGeom prst="rect">
            <a:avLst/>
          </a:prstGeom>
          <a:noFill/>
        </p:spPr>
        <p:txBody>
          <a:bodyPr wrap="square">
            <a:spAutoFit/>
          </a:bodyPr>
          <a:lstStyle>
            <a:defPPr>
              <a:defRPr lang="en-US"/>
            </a:defPPr>
            <a:lvl1pPr>
              <a:defRPr sz="1600" b="1">
                <a:latin typeface="Calibri" panose="020F0502020204030204" pitchFamily="34" charset="0"/>
                <a:cs typeface="Calibri" panose="020F0502020204030204" pitchFamily="34" charset="0"/>
              </a:defRPr>
            </a:lvl1pPr>
          </a:lstStyle>
          <a:p>
            <a:r>
              <a:rPr lang="en-IN" sz="2000" dirty="0"/>
              <a:t>Testing of Identified Approaches (Algorithms)</a:t>
            </a:r>
          </a:p>
          <a:p>
            <a:endParaRPr lang="en-IN" sz="2000" dirty="0"/>
          </a:p>
          <a:p>
            <a:pPr>
              <a:lnSpc>
                <a:spcPct val="150000"/>
              </a:lnSpc>
            </a:pPr>
            <a:r>
              <a:rPr lang="en-IN" sz="1400" b="0" dirty="0"/>
              <a:t>These are all the Algorithms used for Model Building and Prediction</a:t>
            </a:r>
            <a:r>
              <a:rPr lang="en-IN" sz="1400" b="0" dirty="0" smtClean="0"/>
              <a:t>. We </a:t>
            </a:r>
            <a:r>
              <a:rPr lang="en-IN" sz="1400" b="0" dirty="0"/>
              <a:t>did Hyper Parameter Tuning with these algorithms using the </a:t>
            </a:r>
            <a:r>
              <a:rPr lang="en-IN" sz="1400" b="0" dirty="0" err="1"/>
              <a:t>GridSearchCV</a:t>
            </a:r>
            <a:r>
              <a:rPr lang="en-IN" sz="1400" b="0" dirty="0"/>
              <a:t>.</a:t>
            </a:r>
          </a:p>
          <a:p>
            <a:pPr marL="285750" indent="-285750">
              <a:lnSpc>
                <a:spcPct val="150000"/>
              </a:lnSpc>
              <a:buFont typeface="Arial" panose="020B0604020202020204" pitchFamily="34" charset="0"/>
              <a:buChar char="•"/>
            </a:pPr>
            <a:endParaRPr lang="en-IN" sz="1400" b="0" dirty="0"/>
          </a:p>
          <a:p>
            <a:pPr marL="285750" indent="-285750">
              <a:lnSpc>
                <a:spcPct val="150000"/>
              </a:lnSpc>
              <a:buFont typeface="Arial" panose="020B0604020202020204" pitchFamily="34" charset="0"/>
              <a:buChar char="•"/>
            </a:pPr>
            <a:r>
              <a:rPr lang="en-IN" sz="1400" b="0" dirty="0" smtClean="0"/>
              <a:t>Logistic Regression</a:t>
            </a:r>
            <a:endParaRPr lang="en-IN" sz="1400" b="0" dirty="0"/>
          </a:p>
          <a:p>
            <a:pPr marL="285750" indent="-285750">
              <a:lnSpc>
                <a:spcPct val="150000"/>
              </a:lnSpc>
              <a:buFont typeface="Arial" panose="020B0604020202020204" pitchFamily="34" charset="0"/>
              <a:buChar char="•"/>
            </a:pPr>
            <a:r>
              <a:rPr lang="en-IN" sz="1400" b="0" dirty="0" err="1" smtClean="0"/>
              <a:t>DecisionTree</a:t>
            </a:r>
            <a:r>
              <a:rPr lang="en-IN" sz="1400" b="0" dirty="0" smtClean="0"/>
              <a:t> Classifier</a:t>
            </a:r>
            <a:endParaRPr lang="en-IN" sz="1400" b="0" dirty="0"/>
          </a:p>
          <a:p>
            <a:pPr marL="285750" indent="-285750">
              <a:lnSpc>
                <a:spcPct val="150000"/>
              </a:lnSpc>
              <a:buFont typeface="Arial" panose="020B0604020202020204" pitchFamily="34" charset="0"/>
              <a:buChar char="•"/>
            </a:pPr>
            <a:r>
              <a:rPr lang="en-IN" sz="1400" b="0" dirty="0" smtClean="0"/>
              <a:t>Bagging Classifier </a:t>
            </a:r>
            <a:endParaRPr lang="en-IN" sz="1400" b="0" dirty="0"/>
          </a:p>
          <a:p>
            <a:pPr marL="285750" indent="-285750">
              <a:lnSpc>
                <a:spcPct val="150000"/>
              </a:lnSpc>
              <a:buFont typeface="Arial" panose="020B0604020202020204" pitchFamily="34" charset="0"/>
              <a:buChar char="•"/>
            </a:pPr>
            <a:r>
              <a:rPr lang="en-IN" sz="1400" b="0" dirty="0" err="1"/>
              <a:t>AdaBoost</a:t>
            </a:r>
            <a:r>
              <a:rPr lang="en-IN" sz="1400" b="0" dirty="0"/>
              <a:t> </a:t>
            </a:r>
            <a:r>
              <a:rPr lang="en-IN" sz="1400" b="0" dirty="0" smtClean="0"/>
              <a:t>Classifier</a:t>
            </a:r>
            <a:endParaRPr lang="en-IN" sz="1400" b="0" dirty="0"/>
          </a:p>
        </p:txBody>
      </p:sp>
      <p:sp>
        <p:nvSpPr>
          <p:cNvPr id="4" name="TextBox 3">
            <a:extLst>
              <a:ext uri="{FF2B5EF4-FFF2-40B4-BE49-F238E27FC236}">
                <a16:creationId xmlns:a16="http://schemas.microsoft.com/office/drawing/2014/main" xmlns="" id="{0B7EE137-C081-4F5B-AE49-0D7D2E02396C}"/>
              </a:ext>
            </a:extLst>
          </p:cNvPr>
          <p:cNvSpPr txBox="1"/>
          <p:nvPr/>
        </p:nvSpPr>
        <p:spPr>
          <a:xfrm>
            <a:off x="2378597" y="4267526"/>
            <a:ext cx="7160078" cy="968278"/>
          </a:xfrm>
          <a:prstGeom prst="rect">
            <a:avLst/>
          </a:prstGeom>
          <a:noFill/>
        </p:spPr>
        <p:txBody>
          <a:bodyPr wrap="square">
            <a:spAutoFit/>
          </a:bodyPr>
          <a:lstStyle/>
          <a:p>
            <a:pPr marL="457200">
              <a:lnSpc>
                <a:spcPct val="107000"/>
              </a:lnSpc>
              <a:spcAft>
                <a:spcPts val="80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These algorithms has been used for both Training and Testing purpose and got evaluated with classification metrics such as f1score,confusion matrix, precision, recall and AUC ROC curve etc.,</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57905052"/>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FD6BFA-F69F-431A-8383-5AA19769DE6A}"/>
              </a:ext>
            </a:extLst>
          </p:cNvPr>
          <p:cNvSpPr>
            <a:spLocks noGrp="1"/>
          </p:cNvSpPr>
          <p:nvPr>
            <p:ph type="title"/>
          </p:nvPr>
        </p:nvSpPr>
        <p:spPr>
          <a:xfrm>
            <a:off x="154622" y="162576"/>
            <a:ext cx="9603275" cy="742494"/>
          </a:xfrm>
        </p:spPr>
        <p:txBody>
          <a:bodyPr anchor="ctr">
            <a:normAutofit/>
          </a:bodyPr>
          <a:lstStyle/>
          <a:p>
            <a:r>
              <a:rPr lang="en-US" sz="3600" b="1" dirty="0">
                <a:latin typeface="Calibri" panose="020F0502020204030204" pitchFamily="34" charset="0"/>
                <a:cs typeface="Calibri" panose="020F0502020204030204" pitchFamily="34" charset="0"/>
              </a:rPr>
              <a:t>Conceptual Background of the Domain Problem</a:t>
            </a:r>
            <a:endParaRPr lang="en-IN" sz="3600" b="1"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xmlns="" id="{A4FDCF7D-17C8-4630-9D38-15FA4AD1FC55}"/>
              </a:ext>
            </a:extLst>
          </p:cNvPr>
          <p:cNvSpPr txBox="1"/>
          <p:nvPr/>
        </p:nvSpPr>
        <p:spPr>
          <a:xfrm>
            <a:off x="251925" y="1491697"/>
            <a:ext cx="10954139" cy="4247317"/>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Machine learning is a field of artificial intelligence (AI) and computer science that uses data and algorithms to mimic how humans learn from experience, make predictions, and improve their accuracy over time. It's an important part of the rapidly expanding discipline of data science</a:t>
            </a:r>
            <a:r>
              <a:rPr lang="en-US" dirty="0" smtClean="0">
                <a:latin typeface="Calibri" panose="020F0502020204030204" pitchFamily="34" charset="0"/>
                <a:cs typeface="Calibri" panose="020F0502020204030204" pitchFamily="34" charset="0"/>
              </a:rPr>
              <a:t>. Algorithms </a:t>
            </a:r>
            <a:r>
              <a:rPr lang="en-US" dirty="0">
                <a:latin typeface="Calibri" panose="020F0502020204030204" pitchFamily="34" charset="0"/>
                <a:cs typeface="Calibri" panose="020F0502020204030204" pitchFamily="34" charset="0"/>
              </a:rPr>
              <a:t>are trained to generate classifications or predictions using statistical approaches, revealing crucial insights in data mining initiatives. Following that, these insights drive decision-making within applications and enterprises, with the goal of influencing important growth KPIs</a:t>
            </a:r>
            <a:r>
              <a:rPr lang="en-US" dirty="0" smtClean="0">
                <a:latin typeface="Calibri" panose="020F0502020204030204" pitchFamily="34" charset="0"/>
                <a:cs typeface="Calibri" panose="020F0502020204030204" pitchFamily="34" charset="0"/>
              </a:rPr>
              <a:t>. As </a:t>
            </a:r>
            <a:r>
              <a:rPr lang="en-US" dirty="0">
                <a:latin typeface="Calibri" panose="020F0502020204030204" pitchFamily="34" charset="0"/>
                <a:cs typeface="Calibri" panose="020F0502020204030204" pitchFamily="34" charset="0"/>
              </a:rPr>
              <a:t>the market for big data expands and grows, so will the demand for data science, which will necessitate assisting in the identification of the most pertinent business issues and, as a result, the data to answer them. The following are some of the ways that data science can help</a:t>
            </a:r>
            <a:r>
              <a:rPr lang="en-US" dirty="0" smtClean="0">
                <a:latin typeface="Calibri" panose="020F0502020204030204" pitchFamily="34" charset="0"/>
                <a:cs typeface="Calibri" panose="020F0502020204030204" pitchFamily="34" charset="0"/>
              </a:rPr>
              <a:t>.</a:t>
            </a:r>
          </a:p>
          <a:p>
            <a:r>
              <a:rPr lang="en-US" dirty="0" smtClean="0">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Providing management and officials with the tools they need to make better </a:t>
            </a:r>
            <a:r>
              <a:rPr lang="en-US" dirty="0" smtClean="0">
                <a:latin typeface="Calibri" panose="020F0502020204030204" pitchFamily="34" charset="0"/>
                <a:cs typeface="Calibri" panose="020F0502020204030204" pitchFamily="34" charset="0"/>
              </a:rPr>
              <a:t>decisions.</a:t>
            </a: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Taking measures based on trends, which aid in the definition of </a:t>
            </a:r>
            <a:r>
              <a:rPr lang="en-US" dirty="0" smtClean="0">
                <a:latin typeface="Calibri" panose="020F0502020204030204" pitchFamily="34" charset="0"/>
                <a:cs typeface="Calibri" panose="020F0502020204030204" pitchFamily="34" charset="0"/>
              </a:rPr>
              <a:t>objectives.</a:t>
            </a:r>
          </a:p>
          <a:p>
            <a:r>
              <a:rPr lang="en-US" dirty="0" smtClean="0">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	</a:t>
            </a:r>
            <a:r>
              <a:rPr lang="en-US" dirty="0" smtClean="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Encouraging employees to embrace best </a:t>
            </a:r>
            <a:r>
              <a:rPr lang="en-US" dirty="0" err="1">
                <a:latin typeface="Calibri" panose="020F0502020204030204" pitchFamily="34" charset="0"/>
                <a:cs typeface="Calibri" panose="020F0502020204030204" pitchFamily="34" charset="0"/>
              </a:rPr>
              <a:t>practises</a:t>
            </a:r>
            <a:r>
              <a:rPr lang="en-US" dirty="0">
                <a:latin typeface="Calibri" panose="020F0502020204030204" pitchFamily="34" charset="0"/>
                <a:cs typeface="Calibri" panose="020F0502020204030204" pitchFamily="34" charset="0"/>
              </a:rPr>
              <a:t> and concentrate on topics that matter</a:t>
            </a:r>
            <a:r>
              <a:rPr lang="en-US" dirty="0" smtClean="0">
                <a:latin typeface="Calibri" panose="020F0502020204030204" pitchFamily="34" charset="0"/>
                <a:cs typeface="Calibri" panose="020F0502020204030204" pitchFamily="34" charset="0"/>
              </a:rPr>
              <a:t>.</a:t>
            </a:r>
          </a:p>
          <a:p>
            <a:r>
              <a:rPr lang="en-US" dirty="0" smtClean="0">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Recognizing </a:t>
            </a:r>
            <a:r>
              <a:rPr lang="en-US" dirty="0" smtClean="0">
                <a:latin typeface="Calibri" panose="020F0502020204030204" pitchFamily="34" charset="0"/>
                <a:cs typeface="Calibri" panose="020F0502020204030204" pitchFamily="34" charset="0"/>
              </a:rPr>
              <a:t>opportunities.</a:t>
            </a: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Using quantitative, data-driven evidence to make </a:t>
            </a:r>
            <a:r>
              <a:rPr lang="en-US" dirty="0" smtClean="0">
                <a:latin typeface="Calibri" panose="020F0502020204030204" pitchFamily="34" charset="0"/>
                <a:cs typeface="Calibri" panose="020F0502020204030204" pitchFamily="34" charset="0"/>
              </a:rPr>
              <a:t>decisions.</a:t>
            </a:r>
          </a:p>
          <a:p>
            <a:r>
              <a:rPr lang="en-US" dirty="0" smtClean="0">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Putting these decisions to the </a:t>
            </a:r>
            <a:r>
              <a:rPr lang="en-US" dirty="0" smtClean="0">
                <a:latin typeface="Calibri" panose="020F0502020204030204" pitchFamily="34" charset="0"/>
                <a:cs typeface="Calibri" panose="020F0502020204030204" pitchFamily="34" charset="0"/>
              </a:rPr>
              <a:t>test.</a:t>
            </a: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a:t>
            </a:r>
            <a:r>
              <a:rPr lang="en-US" dirty="0" smtClean="0">
                <a:latin typeface="Calibri" panose="020F0502020204030204" pitchFamily="34" charset="0"/>
                <a:cs typeface="Calibri" panose="020F0502020204030204" pitchFamily="34" charset="0"/>
              </a:rPr>
              <a:t>Identifying </a:t>
            </a:r>
            <a:r>
              <a:rPr lang="en-US" dirty="0">
                <a:latin typeface="Calibri" panose="020F0502020204030204" pitchFamily="34" charset="0"/>
                <a:cs typeface="Calibri" panose="020F0502020204030204" pitchFamily="34" charset="0"/>
              </a:rPr>
              <a:t>and fine-tuning target </a:t>
            </a:r>
            <a:r>
              <a:rPr lang="en-US" dirty="0" smtClean="0">
                <a:latin typeface="Calibri" panose="020F0502020204030204" pitchFamily="34" charset="0"/>
                <a:cs typeface="Calibri" panose="020F0502020204030204" pitchFamily="34" charset="0"/>
              </a:rPr>
              <a:t>audiences.</a:t>
            </a:r>
            <a:endParaRPr lang="en-US"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xmlns="" id="{C5F6B27A-05F4-4934-BBBB-C2CF8CF14278}"/>
              </a:ext>
            </a:extLst>
          </p:cNvPr>
          <p:cNvSpPr txBox="1"/>
          <p:nvPr/>
        </p:nvSpPr>
        <p:spPr>
          <a:xfrm>
            <a:off x="154622" y="1030032"/>
            <a:ext cx="7953679" cy="461665"/>
          </a:xfrm>
          <a:prstGeom prst="rect">
            <a:avLst/>
          </a:prstGeom>
          <a:noFill/>
        </p:spPr>
        <p:txBody>
          <a:bodyPr wrap="square">
            <a:spAutoFit/>
          </a:bodyPr>
          <a:lstStyle/>
          <a:p>
            <a:r>
              <a:rPr lang="en-US" sz="2400" b="1" dirty="0">
                <a:latin typeface="Calibri" panose="020F0502020204030204" pitchFamily="34" charset="0"/>
                <a:cs typeface="Calibri" panose="020F0502020204030204" pitchFamily="34" charset="0"/>
              </a:rPr>
              <a:t>MACHINE LEARNING AND DATA SCIENCE FOR BUSINESS:</a:t>
            </a:r>
            <a:endParaRPr lang="en-IN" sz="2400" dirty="0"/>
          </a:p>
        </p:txBody>
      </p:sp>
    </p:spTree>
    <p:extLst>
      <p:ext uri="{BB962C8B-B14F-4D97-AF65-F5344CB8AC3E}">
        <p14:creationId xmlns:p14="http://schemas.microsoft.com/office/powerpoint/2010/main" val="1051257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57E9C56B-3DF3-4773-BF59-0DED4305B8B5}"/>
              </a:ext>
            </a:extLst>
          </p:cNvPr>
          <p:cNvSpPr txBox="1"/>
          <p:nvPr/>
        </p:nvSpPr>
        <p:spPr>
          <a:xfrm>
            <a:off x="166457" y="112735"/>
            <a:ext cx="6103398" cy="430887"/>
          </a:xfrm>
          <a:prstGeom prst="rect">
            <a:avLst/>
          </a:prstGeom>
          <a:noFill/>
        </p:spPr>
        <p:txBody>
          <a:bodyPr wrap="square">
            <a:spAutoFit/>
          </a:bodyPr>
          <a:lstStyle/>
          <a:p>
            <a:r>
              <a:rPr lang="en-US" sz="2200" b="1" dirty="0">
                <a:latin typeface="Calibri" panose="020F0502020204030204" pitchFamily="34" charset="0"/>
                <a:cs typeface="Calibri" panose="020F0502020204030204" pitchFamily="34" charset="0"/>
              </a:rPr>
              <a:t>Run and Evaluate selected models</a:t>
            </a:r>
            <a:endParaRPr lang="en-IN" sz="2200" b="1"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xmlns="" id="{D35D1F43-CE02-4416-AB93-6ADEA0517526}"/>
              </a:ext>
            </a:extLst>
          </p:cNvPr>
          <p:cNvSpPr txBox="1"/>
          <p:nvPr/>
        </p:nvSpPr>
        <p:spPr>
          <a:xfrm>
            <a:off x="286728" y="628233"/>
            <a:ext cx="5058158" cy="4201150"/>
          </a:xfrm>
          <a:prstGeom prst="rect">
            <a:avLst/>
          </a:prstGeom>
          <a:noFill/>
        </p:spPr>
        <p:txBody>
          <a:bodyPr wrap="square">
            <a:spAutoFit/>
          </a:bodyPr>
          <a:lstStyle>
            <a:defPPr>
              <a:defRPr lang="en-US"/>
            </a:defPPr>
            <a:lvl1pPr>
              <a:defRPr sz="2000" b="1">
                <a:latin typeface="Calibri" panose="020F0502020204030204" pitchFamily="34" charset="0"/>
                <a:cs typeface="Calibri" panose="020F0502020204030204" pitchFamily="34" charset="0"/>
              </a:defRPr>
            </a:lvl1pPr>
          </a:lstStyle>
          <a:p>
            <a:pPr>
              <a:lnSpc>
                <a:spcPct val="150000"/>
              </a:lnSpc>
            </a:pPr>
            <a:r>
              <a:rPr lang="en-IN" sz="1800" dirty="0" smtClean="0"/>
              <a:t>LOGISTIC REGRESSION:</a:t>
            </a:r>
            <a:endParaRPr lang="en-IN" sz="1800" dirty="0"/>
          </a:p>
          <a:p>
            <a:pPr>
              <a:lnSpc>
                <a:spcPct val="150000"/>
              </a:lnSpc>
            </a:pPr>
            <a:r>
              <a:rPr lang="en-US" sz="1600" b="0" dirty="0"/>
              <a:t>Logistic regression is used to describe data and to explain the relationship between one dependent binary variable and one or more nominal, ordinal, interval or ratio-level independent variables. Logistic regression is a simple and more efficient method for binary and linear classification problems. It is a classification model, which is very easy to realize and achieves very good performance with linearly separable classes. It is an extensively employed algorithm for classification. Logistic Regression is used when the dependent variable(target) is categorical.</a:t>
            </a:r>
            <a:endParaRPr lang="en-IN" sz="1600" b="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4886" y="112735"/>
            <a:ext cx="6847113" cy="344069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4886" y="3437679"/>
            <a:ext cx="6847113" cy="3320313"/>
          </a:xfrm>
          <a:prstGeom prst="rect">
            <a:avLst/>
          </a:prstGeom>
        </p:spPr>
      </p:pic>
    </p:spTree>
    <p:extLst>
      <p:ext uri="{BB962C8B-B14F-4D97-AF65-F5344CB8AC3E}">
        <p14:creationId xmlns:p14="http://schemas.microsoft.com/office/powerpoint/2010/main" val="32391281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0EDC9EF5-33E1-4E80-8A4F-BF5A36377F17}"/>
              </a:ext>
            </a:extLst>
          </p:cNvPr>
          <p:cNvSpPr txBox="1"/>
          <p:nvPr/>
        </p:nvSpPr>
        <p:spPr>
          <a:xfrm>
            <a:off x="230819" y="206730"/>
            <a:ext cx="10981677" cy="1631216"/>
          </a:xfrm>
          <a:prstGeom prst="rect">
            <a:avLst/>
          </a:prstGeom>
          <a:noFill/>
        </p:spPr>
        <p:txBody>
          <a:bodyPr wrap="square">
            <a:spAutoFit/>
          </a:bodyPr>
          <a:lstStyle/>
          <a:p>
            <a:r>
              <a:rPr lang="en-US" b="1" cap="all" dirty="0">
                <a:latin typeface="Calibri" panose="020F0502020204030204" pitchFamily="34" charset="0"/>
                <a:cs typeface="Calibri" panose="020F0502020204030204" pitchFamily="34" charset="0"/>
              </a:rPr>
              <a:t>DECISION TREE CLASSIFIER:</a:t>
            </a:r>
          </a:p>
          <a:p>
            <a:r>
              <a:rPr lang="en-US" sz="1600" dirty="0">
                <a:latin typeface="Calibri" panose="020F0502020204030204" pitchFamily="34" charset="0"/>
                <a:cs typeface="Calibri" panose="020F0502020204030204" pitchFamily="34" charset="0"/>
              </a:rPr>
              <a:t>The main advantage of the decision tree classifier is its ability to using different feature subsets and decision rules at different stages of classification. Decision tree often involves higher time to train the model. Decision tree training is relatively expensive as the complexity and time has taken are more. The Decision Tree algorithm is inadequate for applying regression and predicting continuous values. In this, the data is continuously split according to a certain parameter. The tree can be explained by two entities, namely decision nodes and leaves.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97" y="1837946"/>
            <a:ext cx="5324355" cy="463230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6952" y="1837946"/>
            <a:ext cx="6516547" cy="4632302"/>
          </a:xfrm>
          <a:prstGeom prst="rect">
            <a:avLst/>
          </a:prstGeom>
        </p:spPr>
      </p:pic>
    </p:spTree>
    <p:extLst>
      <p:ext uri="{BB962C8B-B14F-4D97-AF65-F5344CB8AC3E}">
        <p14:creationId xmlns:p14="http://schemas.microsoft.com/office/powerpoint/2010/main" val="20147709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0" y="0"/>
            <a:ext cx="8534400" cy="3474720"/>
          </a:xfrm>
        </p:spPr>
        <p:txBody>
          <a:bodyPr>
            <a:normAutofit/>
          </a:bodyPr>
          <a:lstStyle/>
          <a:p>
            <a:pPr marL="45720" indent="0">
              <a:buNone/>
            </a:pPr>
            <a:r>
              <a:rPr lang="en-US" sz="1800" b="1" dirty="0" smtClean="0">
                <a:latin typeface="Calibri" pitchFamily="34" charset="0"/>
              </a:rPr>
              <a:t>BAGGING CLASSIFIER:</a:t>
            </a:r>
          </a:p>
          <a:p>
            <a:pPr marL="45720" indent="0">
              <a:buNone/>
            </a:pPr>
            <a:r>
              <a:rPr lang="en-US" sz="1600" dirty="0">
                <a:latin typeface="Calibri" pitchFamily="34" charset="0"/>
              </a:rPr>
              <a:t>A Bagging classifier is an ensemble meta-estimator that fits base classifiers each on random subsets of the original dataset and then aggregate their individual predictions (either by voting or by averaging) to form a final prediction. Such a meta-estimator can typically be used as a way to reduce the variance of a black-box estimator (e.g., a decision tree), by introducing randomization into its construction procedure and then making an ensemble out of it</a:t>
            </a:r>
            <a:r>
              <a:rPr lang="en-US" sz="1600" dirty="0"/>
              <a:t>.</a:t>
            </a:r>
            <a:endParaRPr lang="en-US" sz="1600" dirty="0" smtClean="0">
              <a:latin typeface="Calibri" pitchFamily="34" charset="0"/>
            </a:endParaRPr>
          </a:p>
          <a:p>
            <a:pPr marL="45720" indent="0">
              <a:buNone/>
            </a:pPr>
            <a:endParaRPr lang="en-US" sz="1600" dirty="0">
              <a:latin typeface="Calibri"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14" y="1603112"/>
            <a:ext cx="6002670" cy="513333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1603113"/>
            <a:ext cx="6539696" cy="5133332"/>
          </a:xfrm>
          <a:prstGeom prst="rect">
            <a:avLst/>
          </a:prstGeom>
        </p:spPr>
      </p:pic>
    </p:spTree>
    <p:extLst>
      <p:ext uri="{BB962C8B-B14F-4D97-AF65-F5344CB8AC3E}">
        <p14:creationId xmlns:p14="http://schemas.microsoft.com/office/powerpoint/2010/main" val="7163893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0" y="0"/>
            <a:ext cx="8534400" cy="3474720"/>
          </a:xfrm>
        </p:spPr>
        <p:txBody>
          <a:bodyPr>
            <a:normAutofit/>
          </a:bodyPr>
          <a:lstStyle/>
          <a:p>
            <a:pPr marL="45720" indent="0">
              <a:buNone/>
            </a:pPr>
            <a:r>
              <a:rPr lang="en-US" sz="1800" b="1" dirty="0" smtClean="0">
                <a:latin typeface="Calibri" pitchFamily="34" charset="0"/>
              </a:rPr>
              <a:t>ADABOOST Classifier:</a:t>
            </a:r>
          </a:p>
          <a:p>
            <a:pPr marL="45720" indent="0">
              <a:buNone/>
            </a:pPr>
            <a:r>
              <a:rPr lang="en-US" sz="1600" dirty="0">
                <a:latin typeface="Calibri" pitchFamily="34" charset="0"/>
              </a:rPr>
              <a:t>An </a:t>
            </a:r>
            <a:r>
              <a:rPr lang="en-US" sz="1600" dirty="0" err="1">
                <a:latin typeface="Calibri" pitchFamily="34" charset="0"/>
              </a:rPr>
              <a:t>AdaBoost</a:t>
            </a:r>
            <a:r>
              <a:rPr lang="en-US" sz="1600" dirty="0">
                <a:latin typeface="Calibri" pitchFamily="34" charset="0"/>
              </a:rPr>
              <a:t> </a:t>
            </a:r>
            <a:r>
              <a:rPr lang="en-US" sz="1600" dirty="0" smtClean="0">
                <a:latin typeface="Calibri" pitchFamily="34" charset="0"/>
              </a:rPr>
              <a:t> </a:t>
            </a:r>
            <a:r>
              <a:rPr lang="en-US" sz="1600" dirty="0">
                <a:latin typeface="Calibri" pitchFamily="34" charset="0"/>
              </a:rPr>
              <a:t>classifier is a meta-estimator that begins by fitting a classifier on the original dataset and then fits additional copies of the classifier on the same dataset but where the weights of incorrectly classified instances are adjusted such that subsequent classifiers focus more on difficult cases.</a:t>
            </a:r>
            <a:endParaRPr lang="en-US" sz="1600" dirty="0">
              <a:latin typeface="Calibri"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54693"/>
            <a:ext cx="6204030" cy="513130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8446" y="1454693"/>
            <a:ext cx="6543554" cy="5131302"/>
          </a:xfrm>
          <a:prstGeom prst="rect">
            <a:avLst/>
          </a:prstGeom>
        </p:spPr>
      </p:pic>
    </p:spTree>
    <p:extLst>
      <p:ext uri="{BB962C8B-B14F-4D97-AF65-F5344CB8AC3E}">
        <p14:creationId xmlns:p14="http://schemas.microsoft.com/office/powerpoint/2010/main" val="41744148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83E56ADD-EE3C-4A1F-8B28-DD1E7231975D}"/>
              </a:ext>
            </a:extLst>
          </p:cNvPr>
          <p:cNvSpPr txBox="1"/>
          <p:nvPr/>
        </p:nvSpPr>
        <p:spPr>
          <a:xfrm>
            <a:off x="210845" y="183757"/>
            <a:ext cx="6103398" cy="430887"/>
          </a:xfrm>
          <a:prstGeom prst="rect">
            <a:avLst/>
          </a:prstGeom>
          <a:noFill/>
        </p:spPr>
        <p:txBody>
          <a:bodyPr wrap="square">
            <a:spAutoFit/>
          </a:bodyPr>
          <a:lstStyle/>
          <a:p>
            <a:r>
              <a:rPr lang="en-IN" sz="2200" b="1" dirty="0">
                <a:latin typeface="Calibri" panose="020F0502020204030204" pitchFamily="34" charset="0"/>
                <a:cs typeface="Calibri" panose="020F0502020204030204" pitchFamily="34" charset="0"/>
              </a:rPr>
              <a:t>Visualizations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4644"/>
            <a:ext cx="5532699" cy="395735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2699" y="614644"/>
            <a:ext cx="6435524" cy="303776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2700" y="3652407"/>
            <a:ext cx="6435524" cy="2696902"/>
          </a:xfrm>
          <a:prstGeom prst="rect">
            <a:avLst/>
          </a:prstGeom>
        </p:spPr>
      </p:pic>
    </p:spTree>
    <p:extLst>
      <p:ext uri="{BB962C8B-B14F-4D97-AF65-F5344CB8AC3E}">
        <p14:creationId xmlns:p14="http://schemas.microsoft.com/office/powerpoint/2010/main" val="3367577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1389489" cy="349555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495555"/>
            <a:ext cx="8507393" cy="2843153"/>
          </a:xfrm>
          <a:prstGeom prst="rect">
            <a:avLst/>
          </a:prstGeom>
        </p:spPr>
      </p:pic>
    </p:spTree>
    <p:extLst>
      <p:ext uri="{BB962C8B-B14F-4D97-AF65-F5344CB8AC3E}">
        <p14:creationId xmlns:p14="http://schemas.microsoft.com/office/powerpoint/2010/main" val="36333422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331352" cy="531278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352" y="0"/>
            <a:ext cx="5860648" cy="4965539"/>
          </a:xfrm>
          <a:prstGeom prst="rect">
            <a:avLst/>
          </a:prstGeom>
        </p:spPr>
      </p:pic>
    </p:spTree>
    <p:extLst>
      <p:ext uri="{BB962C8B-B14F-4D97-AF65-F5344CB8AC3E}">
        <p14:creationId xmlns:p14="http://schemas.microsoft.com/office/powerpoint/2010/main" val="37055457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840A1E08-94C8-4BFE-B880-3A4F1664AC6F}"/>
              </a:ext>
            </a:extLst>
          </p:cNvPr>
          <p:cNvSpPr txBox="1"/>
          <p:nvPr/>
        </p:nvSpPr>
        <p:spPr>
          <a:xfrm>
            <a:off x="-59186" y="-32292"/>
            <a:ext cx="6103398" cy="430887"/>
          </a:xfrm>
          <a:prstGeom prst="rect">
            <a:avLst/>
          </a:prstGeom>
          <a:noFill/>
        </p:spPr>
        <p:txBody>
          <a:bodyPr wrap="square">
            <a:spAutoFit/>
          </a:bodyPr>
          <a:lstStyle/>
          <a:p>
            <a:r>
              <a:rPr lang="en-IN" sz="2200" b="1" dirty="0">
                <a:latin typeface="Calibri" panose="020F0502020204030204" pitchFamily="34" charset="0"/>
                <a:cs typeface="Calibri" panose="020F0502020204030204" pitchFamily="34" charset="0"/>
              </a:rPr>
              <a:t>Visualizations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8596"/>
            <a:ext cx="5636871" cy="337475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98" y="3773348"/>
            <a:ext cx="5437053" cy="223809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1751" y="398596"/>
            <a:ext cx="6436868" cy="5215126"/>
          </a:xfrm>
          <a:prstGeom prst="rect">
            <a:avLst/>
          </a:prstGeom>
        </p:spPr>
      </p:pic>
    </p:spTree>
    <p:extLst>
      <p:ext uri="{BB962C8B-B14F-4D97-AF65-F5344CB8AC3E}">
        <p14:creationId xmlns:p14="http://schemas.microsoft.com/office/powerpoint/2010/main" val="21063694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492"/>
            <a:ext cx="6076709" cy="4268164"/>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4663" y="-1"/>
            <a:ext cx="5694745" cy="472247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2952" y="4905619"/>
            <a:ext cx="8219048" cy="1952381"/>
          </a:xfrm>
          <a:prstGeom prst="rect">
            <a:avLst/>
          </a:prstGeom>
        </p:spPr>
      </p:pic>
    </p:spTree>
    <p:extLst>
      <p:ext uri="{BB962C8B-B14F-4D97-AF65-F5344CB8AC3E}">
        <p14:creationId xmlns:p14="http://schemas.microsoft.com/office/powerpoint/2010/main" val="30338011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562846"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2846" y="0"/>
            <a:ext cx="5629153" cy="3808071"/>
          </a:xfrm>
          <a:prstGeom prst="rect">
            <a:avLst/>
          </a:prstGeom>
        </p:spPr>
      </p:pic>
    </p:spTree>
    <p:extLst>
      <p:ext uri="{BB962C8B-B14F-4D97-AF65-F5344CB8AC3E}">
        <p14:creationId xmlns:p14="http://schemas.microsoft.com/office/powerpoint/2010/main" val="78767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3F8D225-FDC4-4471-876C-B8306AEE0AB9}"/>
              </a:ext>
            </a:extLst>
          </p:cNvPr>
          <p:cNvPicPr>
            <a:picLocks noChangeAspect="1"/>
          </p:cNvPicPr>
          <p:nvPr/>
        </p:nvPicPr>
        <p:blipFill>
          <a:blip r:embed="rId2"/>
          <a:stretch>
            <a:fillRect/>
          </a:stretch>
        </p:blipFill>
        <p:spPr>
          <a:xfrm>
            <a:off x="8388219" y="181236"/>
            <a:ext cx="2528595" cy="3532347"/>
          </a:xfrm>
          <a:prstGeom prst="rect">
            <a:avLst/>
          </a:prstGeom>
        </p:spPr>
      </p:pic>
      <p:sp>
        <p:nvSpPr>
          <p:cNvPr id="6" name="TextBox 5">
            <a:extLst>
              <a:ext uri="{FF2B5EF4-FFF2-40B4-BE49-F238E27FC236}">
                <a16:creationId xmlns:a16="http://schemas.microsoft.com/office/drawing/2014/main" xmlns="" id="{CB5A91A9-33BD-4C3B-90B9-7B227B8B3604}"/>
              </a:ext>
            </a:extLst>
          </p:cNvPr>
          <p:cNvSpPr txBox="1"/>
          <p:nvPr/>
        </p:nvSpPr>
        <p:spPr>
          <a:xfrm>
            <a:off x="270589" y="780724"/>
            <a:ext cx="7725746" cy="1200329"/>
          </a:xfrm>
          <a:prstGeom prst="rect">
            <a:avLst/>
          </a:prstGeom>
          <a:noFill/>
        </p:spPr>
        <p:txBody>
          <a:bodyPr wrap="square">
            <a:spAutoFit/>
          </a:bodyPr>
          <a:lstStyle/>
          <a:p>
            <a:r>
              <a:rPr lang="en-US" u="sng" dirty="0">
                <a:latin typeface="Calibri" panose="020F0502020204030204" pitchFamily="34" charset="0"/>
                <a:cs typeface="Calibri" panose="020F0502020204030204" pitchFamily="34" charset="0"/>
              </a:rPr>
              <a:t>The data science pipeline is a set of interconnected tasks aimed at providing a firm with an insightful data science product or </a:t>
            </a:r>
            <a:r>
              <a:rPr lang="en-US" u="sng" dirty="0" smtClean="0">
                <a:latin typeface="Calibri" panose="020F0502020204030204" pitchFamily="34" charset="0"/>
                <a:cs typeface="Calibri" panose="020F0502020204030204" pitchFamily="34" charset="0"/>
              </a:rPr>
              <a:t>services. Collecting</a:t>
            </a:r>
            <a:r>
              <a:rPr lang="en-US" u="sng" dirty="0">
                <a:latin typeface="Calibri" panose="020F0502020204030204" pitchFamily="34" charset="0"/>
                <a:cs typeface="Calibri" panose="020F0502020204030204" pitchFamily="34" charset="0"/>
              </a:rPr>
              <a:t>, cleaning, investigating, </a:t>
            </a:r>
            <a:r>
              <a:rPr lang="en-US" u="sng" dirty="0" smtClean="0">
                <a:latin typeface="Calibri" panose="020F0502020204030204" pitchFamily="34" charset="0"/>
                <a:cs typeface="Calibri" panose="020F0502020204030204" pitchFamily="34" charset="0"/>
              </a:rPr>
              <a:t> </a:t>
            </a:r>
            <a:r>
              <a:rPr lang="en-US" u="sng" dirty="0" err="1" smtClean="0">
                <a:latin typeface="Calibri" panose="020F0502020204030204" pitchFamily="34" charset="0"/>
                <a:cs typeface="Calibri" panose="020F0502020204030204" pitchFamily="34" charset="0"/>
              </a:rPr>
              <a:t>modelling</a:t>
            </a:r>
            <a:r>
              <a:rPr lang="en-US" u="sng" dirty="0">
                <a:latin typeface="Calibri" panose="020F0502020204030204" pitchFamily="34" charset="0"/>
                <a:cs typeface="Calibri" panose="020F0502020204030204" pitchFamily="34" charset="0"/>
              </a:rPr>
              <a:t>, </a:t>
            </a:r>
            <a:r>
              <a:rPr lang="en-US" u="sng" dirty="0" smtClean="0">
                <a:latin typeface="Calibri" panose="020F0502020204030204" pitchFamily="34" charset="0"/>
                <a:cs typeface="Calibri" panose="020F0502020204030204" pitchFamily="34" charset="0"/>
              </a:rPr>
              <a:t> </a:t>
            </a:r>
            <a:r>
              <a:rPr lang="en-US" u="sng" dirty="0" err="1" smtClean="0">
                <a:latin typeface="Calibri" panose="020F0502020204030204" pitchFamily="34" charset="0"/>
                <a:cs typeface="Calibri" panose="020F0502020204030204" pitchFamily="34" charset="0"/>
              </a:rPr>
              <a:t>analysing</a:t>
            </a:r>
            <a:r>
              <a:rPr lang="en-US" u="sng" dirty="0" smtClean="0">
                <a:latin typeface="Calibri" panose="020F0502020204030204" pitchFamily="34" charset="0"/>
                <a:cs typeface="Calibri" panose="020F0502020204030204" pitchFamily="34" charset="0"/>
              </a:rPr>
              <a:t> </a:t>
            </a:r>
            <a:r>
              <a:rPr lang="en-US" u="sng" dirty="0">
                <a:latin typeface="Calibri" panose="020F0502020204030204" pitchFamily="34" charset="0"/>
                <a:cs typeface="Calibri" panose="020F0502020204030204" pitchFamily="34" charset="0"/>
              </a:rPr>
              <a:t>data, and other product launch processes are among the </a:t>
            </a:r>
            <a:r>
              <a:rPr lang="en-US" u="sng" dirty="0" smtClean="0">
                <a:latin typeface="Calibri" panose="020F0502020204030204" pitchFamily="34" charset="0"/>
                <a:cs typeface="Calibri" panose="020F0502020204030204" pitchFamily="34" charset="0"/>
              </a:rPr>
              <a:t>task. "</a:t>
            </a:r>
            <a:r>
              <a:rPr lang="en-US" u="sng" dirty="0">
                <a:latin typeface="Calibri" panose="020F0502020204030204" pitchFamily="34" charset="0"/>
                <a:cs typeface="Calibri" panose="020F0502020204030204" pitchFamily="34" charset="0"/>
              </a:rPr>
              <a:t>This final output can be used to meet business objectives."</a:t>
            </a:r>
            <a:endParaRPr lang="en-IN" u="sng"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xmlns="" id="{19F854E1-AE92-4AD0-A3AC-C4BBEA0ACA01}"/>
              </a:ext>
            </a:extLst>
          </p:cNvPr>
          <p:cNvSpPr txBox="1"/>
          <p:nvPr/>
        </p:nvSpPr>
        <p:spPr>
          <a:xfrm>
            <a:off x="154623" y="2722826"/>
            <a:ext cx="6120880" cy="407035"/>
          </a:xfrm>
          <a:prstGeom prst="rect">
            <a:avLst/>
          </a:prstGeom>
          <a:noFill/>
        </p:spPr>
        <p:txBody>
          <a:bodyPr wrap="square">
            <a:spAutoFit/>
          </a:bodyPr>
          <a:lstStyle>
            <a:defPPr>
              <a:defRPr lang="en-US"/>
            </a:defPPr>
            <a:lvl1pPr>
              <a:defRPr sz="2200" b="1">
                <a:latin typeface="Calibri" panose="020F0502020204030204" pitchFamily="34" charset="0"/>
                <a:cs typeface="Calibri" panose="020F0502020204030204" pitchFamily="34" charset="0"/>
              </a:defRPr>
            </a:lvl1pPr>
          </a:lstStyle>
          <a:p>
            <a:r>
              <a:rPr lang="en-IN" cap="all" dirty="0"/>
              <a:t>Exploratory Data Analysis (EDA) &amp; IT’s TYPES:</a:t>
            </a:r>
          </a:p>
        </p:txBody>
      </p:sp>
      <p:sp>
        <p:nvSpPr>
          <p:cNvPr id="10" name="TextBox 9">
            <a:extLst>
              <a:ext uri="{FF2B5EF4-FFF2-40B4-BE49-F238E27FC236}">
                <a16:creationId xmlns:a16="http://schemas.microsoft.com/office/drawing/2014/main" xmlns="" id="{30719868-DE91-4E44-A417-FE2D1839DA7C}"/>
              </a:ext>
            </a:extLst>
          </p:cNvPr>
          <p:cNvSpPr txBox="1"/>
          <p:nvPr/>
        </p:nvSpPr>
        <p:spPr>
          <a:xfrm>
            <a:off x="154623" y="3147558"/>
            <a:ext cx="7841712" cy="3293209"/>
          </a:xfrm>
          <a:prstGeom prst="rect">
            <a:avLst/>
          </a:prstGeom>
          <a:noFill/>
        </p:spPr>
        <p:txBody>
          <a:bodyPr wrap="square">
            <a:spAutoFit/>
          </a:bodyPr>
          <a:lstStyle>
            <a:defPPr>
              <a:defRPr lang="en-US"/>
            </a:defPPr>
            <a:lvl1pPr>
              <a:defRPr>
                <a:latin typeface="Calibri" panose="020F0502020204030204" pitchFamily="34" charset="0"/>
                <a:cs typeface="Calibri" panose="020F0502020204030204" pitchFamily="34" charset="0"/>
              </a:defRPr>
            </a:lvl1pPr>
          </a:lstStyle>
          <a:p>
            <a:r>
              <a:rPr lang="en-US" sz="1600" dirty="0"/>
              <a:t>The primary goal of EDA is to assist in the analysis of data prior to making any assumptions</a:t>
            </a:r>
            <a:r>
              <a:rPr lang="en-US" sz="1600" dirty="0" smtClean="0"/>
              <a:t>. It </a:t>
            </a:r>
            <a:r>
              <a:rPr lang="en-US" sz="1600" dirty="0"/>
              <a:t>can aid in the detection of evident errors, as well as a better understanding of data patterns, the detection of outliers or unusual events, and the discovery of interesting relationships between variables</a:t>
            </a:r>
            <a:r>
              <a:rPr lang="en-US" sz="1600" dirty="0" smtClean="0"/>
              <a:t>. Exploratory </a:t>
            </a:r>
            <a:r>
              <a:rPr lang="en-US" sz="1600" dirty="0"/>
              <a:t>analysis can be used by data scientists to guarantee that the results they create are accurate and appropriate to any targeted business outcomes and goals</a:t>
            </a:r>
            <a:r>
              <a:rPr lang="en-US" sz="1600" dirty="0" smtClean="0"/>
              <a:t>. EDA </a:t>
            </a:r>
            <a:r>
              <a:rPr lang="en-US" sz="1600" dirty="0"/>
              <a:t>also assists stakeholders by ensuring that they are asking the correct questions</a:t>
            </a:r>
            <a:r>
              <a:rPr lang="en-US" sz="1600" dirty="0" smtClean="0"/>
              <a:t>.</a:t>
            </a:r>
          </a:p>
          <a:p>
            <a:endParaRPr lang="en-IN" sz="1600" dirty="0"/>
          </a:p>
          <a:p>
            <a:r>
              <a:rPr lang="en-IN" sz="1600" dirty="0"/>
              <a:t>TYPES OF EXPLORATORY DATA ANALYSIS:</a:t>
            </a:r>
          </a:p>
          <a:p>
            <a:pPr marL="285750" indent="-285750">
              <a:buFont typeface="Arial" panose="020B0604020202020204" pitchFamily="34" charset="0"/>
              <a:buChar char="•"/>
            </a:pPr>
            <a:r>
              <a:rPr lang="en-IN" sz="1600" dirty="0"/>
              <a:t>Univariate Non-graphical</a:t>
            </a:r>
          </a:p>
          <a:p>
            <a:pPr marL="285750" indent="-285750">
              <a:buFont typeface="Arial" panose="020B0604020202020204" pitchFamily="34" charset="0"/>
              <a:buChar char="•"/>
            </a:pPr>
            <a:r>
              <a:rPr lang="en-IN" sz="1600" dirty="0"/>
              <a:t>Multivariate Non-graphical</a:t>
            </a:r>
          </a:p>
          <a:p>
            <a:pPr marL="285750" indent="-285750">
              <a:buFont typeface="Arial" panose="020B0604020202020204" pitchFamily="34" charset="0"/>
              <a:buChar char="•"/>
            </a:pPr>
            <a:r>
              <a:rPr lang="en-IN" sz="1600" dirty="0"/>
              <a:t>Univariate graphical</a:t>
            </a:r>
          </a:p>
          <a:p>
            <a:pPr marL="285750" indent="-285750">
              <a:buFont typeface="Arial" panose="020B0604020202020204" pitchFamily="34" charset="0"/>
              <a:buChar char="•"/>
            </a:pPr>
            <a:r>
              <a:rPr lang="en-IN" sz="1600" dirty="0"/>
              <a:t>Multivariate graphical</a:t>
            </a:r>
          </a:p>
        </p:txBody>
      </p:sp>
      <p:sp>
        <p:nvSpPr>
          <p:cNvPr id="12" name="TextBox 11">
            <a:extLst>
              <a:ext uri="{FF2B5EF4-FFF2-40B4-BE49-F238E27FC236}">
                <a16:creationId xmlns:a16="http://schemas.microsoft.com/office/drawing/2014/main" xmlns="" id="{937A07C7-E727-4301-9F64-13474873E218}"/>
              </a:ext>
            </a:extLst>
          </p:cNvPr>
          <p:cNvSpPr txBox="1"/>
          <p:nvPr/>
        </p:nvSpPr>
        <p:spPr>
          <a:xfrm>
            <a:off x="230159" y="411392"/>
            <a:ext cx="6102220" cy="430887"/>
          </a:xfrm>
          <a:prstGeom prst="rect">
            <a:avLst/>
          </a:prstGeom>
          <a:noFill/>
        </p:spPr>
        <p:txBody>
          <a:bodyPr wrap="square">
            <a:spAutoFit/>
          </a:bodyPr>
          <a:lstStyle/>
          <a:p>
            <a:r>
              <a:rPr lang="en-US" sz="2200" b="1" dirty="0">
                <a:latin typeface="Calibri" panose="020F0502020204030204" pitchFamily="34" charset="0"/>
                <a:cs typeface="Calibri" panose="020F0502020204030204" pitchFamily="34" charset="0"/>
              </a:rPr>
              <a:t>DATASCIENCE PIPELINE:</a:t>
            </a:r>
            <a:endParaRPr lang="en-IN" sz="2200" dirty="0"/>
          </a:p>
        </p:txBody>
      </p:sp>
    </p:spTree>
    <p:extLst>
      <p:ext uri="{BB962C8B-B14F-4D97-AF65-F5344CB8AC3E}">
        <p14:creationId xmlns:p14="http://schemas.microsoft.com/office/powerpoint/2010/main" val="16171503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B3386472-013C-4651-B9E6-70A201AD2022}"/>
              </a:ext>
            </a:extLst>
          </p:cNvPr>
          <p:cNvSpPr txBox="1"/>
          <p:nvPr/>
        </p:nvSpPr>
        <p:spPr>
          <a:xfrm>
            <a:off x="218440" y="165854"/>
            <a:ext cx="6106160" cy="400110"/>
          </a:xfrm>
          <a:prstGeom prst="rect">
            <a:avLst/>
          </a:prstGeom>
          <a:noFill/>
        </p:spPr>
        <p:txBody>
          <a:bodyPr wrap="square">
            <a:spAutoFit/>
          </a:bodyPr>
          <a:lstStyle/>
          <a:p>
            <a:r>
              <a:rPr lang="en-IN" sz="2000" b="1" dirty="0">
                <a:effectLst/>
                <a:latin typeface="Calibri" panose="020F0502020204030204" pitchFamily="34" charset="0"/>
                <a:ea typeface="Calibri" panose="020F0502020204030204" pitchFamily="34" charset="0"/>
                <a:cs typeface="Times New Roman" panose="02020603050405020304" pitchFamily="18" charset="0"/>
              </a:rPr>
              <a:t> Interpretation of the Results</a:t>
            </a:r>
            <a:endParaRPr lang="en-IN" sz="2000" b="1" dirty="0"/>
          </a:p>
        </p:txBody>
      </p:sp>
      <p:sp>
        <p:nvSpPr>
          <p:cNvPr id="10" name="TextBox 9">
            <a:extLst>
              <a:ext uri="{FF2B5EF4-FFF2-40B4-BE49-F238E27FC236}">
                <a16:creationId xmlns:a16="http://schemas.microsoft.com/office/drawing/2014/main" xmlns="" id="{7B5444E4-A9DD-4351-8EFE-301400BF3401}"/>
              </a:ext>
            </a:extLst>
          </p:cNvPr>
          <p:cNvSpPr txBox="1"/>
          <p:nvPr/>
        </p:nvSpPr>
        <p:spPr>
          <a:xfrm>
            <a:off x="398780" y="4935645"/>
            <a:ext cx="6106160" cy="400110"/>
          </a:xfrm>
          <a:prstGeom prst="rect">
            <a:avLst/>
          </a:prstGeom>
          <a:noFill/>
        </p:spPr>
        <p:txBody>
          <a:bodyPr wrap="square">
            <a:spAutoFit/>
          </a:bodyPr>
          <a:lstStyle/>
          <a:p>
            <a:r>
              <a:rPr lang="en-IN" sz="2000" b="1" dirty="0">
                <a:latin typeface="Calibri" panose="020F0502020204030204" pitchFamily="34" charset="0"/>
                <a:cs typeface="Calibri" panose="020F0502020204030204" pitchFamily="34" charset="0"/>
              </a:rPr>
              <a:t>MODEL SAVING:</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098" y="507075"/>
            <a:ext cx="6409524" cy="421539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1904" y="5127019"/>
            <a:ext cx="6180952" cy="1304762"/>
          </a:xfrm>
          <a:prstGeom prst="rect">
            <a:avLst/>
          </a:prstGeom>
        </p:spPr>
      </p:pic>
    </p:spTree>
    <p:extLst>
      <p:ext uri="{BB962C8B-B14F-4D97-AF65-F5344CB8AC3E}">
        <p14:creationId xmlns:p14="http://schemas.microsoft.com/office/powerpoint/2010/main" val="1642519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1828" y="0"/>
            <a:ext cx="5800000" cy="6261904"/>
          </a:xfrm>
          <a:prstGeom prst="rect">
            <a:avLst/>
          </a:prstGeom>
        </p:spPr>
      </p:pic>
    </p:spTree>
    <p:extLst>
      <p:ext uri="{BB962C8B-B14F-4D97-AF65-F5344CB8AC3E}">
        <p14:creationId xmlns:p14="http://schemas.microsoft.com/office/powerpoint/2010/main" val="20467791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524000" y="731520"/>
            <a:ext cx="8534400" cy="5067396"/>
          </a:xfrm>
        </p:spPr>
        <p:txBody>
          <a:bodyPr>
            <a:normAutofit lnSpcReduction="10000"/>
          </a:bodyPr>
          <a:lstStyle/>
          <a:p>
            <a:pPr marL="45720" indent="0" algn="ctr">
              <a:buNone/>
            </a:pPr>
            <a:r>
              <a:rPr lang="en-US" sz="2400" b="1" u="sng" dirty="0" smtClean="0">
                <a:latin typeface="Calibri" pitchFamily="34" charset="0"/>
              </a:rPr>
              <a:t>Conclusion:</a:t>
            </a:r>
          </a:p>
          <a:p>
            <a:pPr marL="45720" indent="0">
              <a:buNone/>
            </a:pPr>
            <a:r>
              <a:rPr lang="en-US" sz="1600" b="1" u="sng" dirty="0" smtClean="0">
                <a:latin typeface="Calibri" pitchFamily="34" charset="0"/>
              </a:rPr>
              <a:t>KEY FINDINGS:</a:t>
            </a:r>
          </a:p>
          <a:p>
            <a:pPr marL="388620" indent="-342900">
              <a:buFont typeface="+mj-lt"/>
              <a:buAutoNum type="arabicPeriod"/>
            </a:pPr>
            <a:r>
              <a:rPr lang="en-US" sz="1600" b="1" dirty="0" smtClean="0">
                <a:latin typeface="Calibri" pitchFamily="34" charset="0"/>
              </a:rPr>
              <a:t> If </a:t>
            </a:r>
            <a:r>
              <a:rPr lang="en-US" sz="1600" b="1" dirty="0">
                <a:latin typeface="Calibri" pitchFamily="34" charset="0"/>
              </a:rPr>
              <a:t>the number of days to payback increases, the likelihood of defaulters increases as well. As a result, we should search for the payback period</a:t>
            </a:r>
            <a:r>
              <a:rPr lang="en-US" sz="1600" b="1" dirty="0" smtClean="0">
                <a:latin typeface="Calibri" pitchFamily="34" charset="0"/>
              </a:rPr>
              <a:t>.</a:t>
            </a:r>
          </a:p>
          <a:p>
            <a:pPr marL="388620" indent="-342900">
              <a:buFont typeface="+mj-lt"/>
              <a:buAutoNum type="arabicPeriod"/>
            </a:pPr>
            <a:r>
              <a:rPr lang="en-US" sz="1600" b="1" dirty="0" smtClean="0">
                <a:latin typeface="Calibri" pitchFamily="34" charset="0"/>
              </a:rPr>
              <a:t>The </a:t>
            </a:r>
            <a:r>
              <a:rPr lang="en-US" sz="1600" b="1" dirty="0">
                <a:latin typeface="Calibri" pitchFamily="34" charset="0"/>
              </a:rPr>
              <a:t>number of defaulters increases when the loan amount is less than 100 and the number of loans taken by users is less than 90 days</a:t>
            </a:r>
            <a:r>
              <a:rPr lang="en-US" sz="1600" b="1" dirty="0" smtClean="0">
                <a:latin typeface="Calibri" pitchFamily="34" charset="0"/>
              </a:rPr>
              <a:t>.</a:t>
            </a:r>
          </a:p>
          <a:p>
            <a:pPr marL="45720" indent="0">
              <a:buNone/>
            </a:pPr>
            <a:endParaRPr lang="en-US" sz="1600" dirty="0" smtClean="0">
              <a:latin typeface="Calibri" pitchFamily="34" charset="0"/>
            </a:endParaRPr>
          </a:p>
          <a:p>
            <a:pPr marL="45720" indent="0">
              <a:buNone/>
            </a:pPr>
            <a:endParaRPr lang="en-US" sz="1600" b="1" dirty="0" smtClean="0">
              <a:latin typeface="Calibri" pitchFamily="34" charset="0"/>
            </a:endParaRPr>
          </a:p>
          <a:p>
            <a:pPr marL="45720" indent="0">
              <a:buNone/>
            </a:pPr>
            <a:r>
              <a:rPr lang="en-US" sz="1600" b="1" u="sng" dirty="0" smtClean="0">
                <a:latin typeface="Calibri" pitchFamily="34" charset="0"/>
              </a:rPr>
              <a:t>The following types of users are generally defaulters:</a:t>
            </a:r>
          </a:p>
          <a:p>
            <a:pPr marL="388620" indent="-342900">
              <a:buFont typeface="+mj-lt"/>
              <a:buAutoNum type="arabicPeriod"/>
            </a:pPr>
            <a:r>
              <a:rPr lang="en-US" sz="1600" b="1" dirty="0">
                <a:latin typeface="Calibri" pitchFamily="34" charset="0"/>
              </a:rPr>
              <a:t>Users who are only using the services for a short period of time</a:t>
            </a:r>
            <a:r>
              <a:rPr lang="en-US" sz="1600" b="1" dirty="0" smtClean="0">
                <a:latin typeface="Calibri" pitchFamily="34" charset="0"/>
              </a:rPr>
              <a:t>.</a:t>
            </a:r>
          </a:p>
          <a:p>
            <a:pPr marL="388620" indent="-342900">
              <a:buFont typeface="+mj-lt"/>
              <a:buAutoNum type="arabicPeriod"/>
            </a:pPr>
            <a:r>
              <a:rPr lang="en-US" sz="1600" b="1" dirty="0" smtClean="0">
                <a:latin typeface="Calibri" pitchFamily="34" charset="0"/>
              </a:rPr>
              <a:t>Users </a:t>
            </a:r>
            <a:r>
              <a:rPr lang="en-US" sz="1600" b="1" dirty="0">
                <a:latin typeface="Calibri" pitchFamily="34" charset="0"/>
              </a:rPr>
              <a:t>with a lower average daily spend amount</a:t>
            </a:r>
            <a:r>
              <a:rPr lang="en-US" sz="1600" b="1" dirty="0" smtClean="0">
                <a:latin typeface="Calibri" pitchFamily="34" charset="0"/>
              </a:rPr>
              <a:t>.</a:t>
            </a:r>
          </a:p>
          <a:p>
            <a:pPr marL="388620" indent="-342900">
              <a:buFont typeface="+mj-lt"/>
              <a:buAutoNum type="arabicPeriod"/>
            </a:pPr>
            <a:r>
              <a:rPr lang="en-US" sz="1600" b="1" dirty="0" smtClean="0">
                <a:latin typeface="Calibri" pitchFamily="34" charset="0"/>
              </a:rPr>
              <a:t>Users </a:t>
            </a:r>
            <a:r>
              <a:rPr lang="en-US" sz="1600" b="1" dirty="0">
                <a:latin typeface="Calibri" pitchFamily="34" charset="0"/>
              </a:rPr>
              <a:t>with a low main account balance</a:t>
            </a:r>
            <a:r>
              <a:rPr lang="en-US" sz="1600" b="1" dirty="0" smtClean="0">
                <a:latin typeface="Calibri" pitchFamily="34" charset="0"/>
              </a:rPr>
              <a:t>.</a:t>
            </a:r>
          </a:p>
          <a:p>
            <a:pPr marL="388620" indent="-342900">
              <a:buFont typeface="+mj-lt"/>
              <a:buAutoNum type="arabicPeriod"/>
            </a:pPr>
            <a:r>
              <a:rPr lang="en-US" sz="1600" b="1" dirty="0" smtClean="0">
                <a:latin typeface="Calibri" pitchFamily="34" charset="0"/>
              </a:rPr>
              <a:t>Users </a:t>
            </a:r>
            <a:r>
              <a:rPr lang="en-US" sz="1600" b="1" dirty="0">
                <a:latin typeface="Calibri" pitchFamily="34" charset="0"/>
              </a:rPr>
              <a:t>who have not recharged in the last 30 or 90 days or have only recharged a few </a:t>
            </a:r>
            <a:r>
              <a:rPr lang="en-US" sz="1600" b="1" dirty="0" smtClean="0">
                <a:latin typeface="Calibri" pitchFamily="34" charset="0"/>
              </a:rPr>
              <a:t>times.</a:t>
            </a:r>
          </a:p>
          <a:p>
            <a:pPr marL="388620" indent="-342900">
              <a:buFont typeface="+mj-lt"/>
              <a:buAutoNum type="arabicPeriod"/>
            </a:pPr>
            <a:r>
              <a:rPr lang="en-US" sz="1600" b="1" dirty="0" smtClean="0">
                <a:latin typeface="Calibri" pitchFamily="34" charset="0"/>
              </a:rPr>
              <a:t>Users </a:t>
            </a:r>
            <a:r>
              <a:rPr lang="en-US" sz="1600" b="1" dirty="0">
                <a:latin typeface="Calibri" pitchFamily="34" charset="0"/>
              </a:rPr>
              <a:t>with a lower </a:t>
            </a:r>
            <a:r>
              <a:rPr lang="en-US" sz="1600" b="1" dirty="0" smtClean="0">
                <a:latin typeface="Calibri" pitchFamily="34" charset="0"/>
              </a:rPr>
              <a:t>recharge </a:t>
            </a:r>
            <a:r>
              <a:rPr lang="en-US" sz="1600" b="1" dirty="0">
                <a:latin typeface="Calibri" pitchFamily="34" charset="0"/>
              </a:rPr>
              <a:t>amount</a:t>
            </a:r>
            <a:r>
              <a:rPr lang="en-US" sz="1600" b="1" dirty="0" smtClean="0">
                <a:latin typeface="Calibri" pitchFamily="34" charset="0"/>
              </a:rPr>
              <a:t>.</a:t>
            </a:r>
          </a:p>
          <a:p>
            <a:pPr marL="388620" indent="-342900">
              <a:buFont typeface="+mj-lt"/>
              <a:buAutoNum type="arabicPeriod"/>
            </a:pPr>
            <a:r>
              <a:rPr lang="en-US" sz="1600" b="1" dirty="0" smtClean="0">
                <a:latin typeface="Calibri" pitchFamily="34" charset="0"/>
              </a:rPr>
              <a:t>Users </a:t>
            </a:r>
            <a:r>
              <a:rPr lang="en-US" sz="1600" b="1" dirty="0">
                <a:latin typeface="Calibri" pitchFamily="34" charset="0"/>
              </a:rPr>
              <a:t>who take out a smaller loan are more likely to default than those who take out a larger loan.</a:t>
            </a:r>
          </a:p>
        </p:txBody>
      </p:sp>
    </p:spTree>
    <p:extLst>
      <p:ext uri="{BB962C8B-B14F-4D97-AF65-F5344CB8AC3E}">
        <p14:creationId xmlns:p14="http://schemas.microsoft.com/office/powerpoint/2010/main" val="15691706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F2F7DD94-0E35-49C6-90D1-271ACA5CE5E4}"/>
              </a:ext>
            </a:extLst>
          </p:cNvPr>
          <p:cNvSpPr txBox="1"/>
          <p:nvPr/>
        </p:nvSpPr>
        <p:spPr>
          <a:xfrm>
            <a:off x="0" y="2907268"/>
            <a:ext cx="11258550" cy="738664"/>
          </a:xfrm>
          <a:prstGeom prst="rect">
            <a:avLst/>
          </a:prstGeom>
          <a:noFill/>
        </p:spPr>
        <p:txBody>
          <a:bodyPr wrap="square" rtlCol="0">
            <a:spAutoFit/>
          </a:bodyPr>
          <a:lstStyle/>
          <a:p>
            <a:pPr algn="ctr"/>
            <a:r>
              <a:rPr lang="en-US" sz="4200" dirty="0">
                <a:latin typeface="Calibri" panose="020F0502020204030204" pitchFamily="34" charset="0"/>
                <a:cs typeface="Calibri" panose="020F0502020204030204" pitchFamily="34" charset="0"/>
              </a:rPr>
              <a:t>Thanks </a:t>
            </a:r>
            <a:endParaRPr lang="en-IN" sz="4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60423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FD6BFA-F69F-431A-8383-5AA19769DE6A}"/>
              </a:ext>
            </a:extLst>
          </p:cNvPr>
          <p:cNvSpPr>
            <a:spLocks noGrp="1"/>
          </p:cNvSpPr>
          <p:nvPr>
            <p:ph type="title"/>
          </p:nvPr>
        </p:nvSpPr>
        <p:spPr>
          <a:xfrm>
            <a:off x="154623" y="153246"/>
            <a:ext cx="9603275" cy="742494"/>
          </a:xfrm>
        </p:spPr>
        <p:txBody>
          <a:bodyPr anchor="ctr">
            <a:normAutofit/>
          </a:bodyPr>
          <a:lstStyle/>
          <a:p>
            <a:pPr algn="ctr"/>
            <a:r>
              <a:rPr lang="en-US" sz="3600" b="1" dirty="0">
                <a:latin typeface="Calibri" panose="020F0502020204030204" pitchFamily="34" charset="0"/>
                <a:cs typeface="Calibri" panose="020F0502020204030204" pitchFamily="34" charset="0"/>
              </a:rPr>
              <a:t>DATA PRE-PROCESSING</a:t>
            </a:r>
            <a:endParaRPr lang="en-IN" sz="3600" b="1"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xmlns="" id="{A4FDCF7D-17C8-4630-9D38-15FA4AD1FC55}"/>
              </a:ext>
            </a:extLst>
          </p:cNvPr>
          <p:cNvSpPr txBox="1"/>
          <p:nvPr/>
        </p:nvSpPr>
        <p:spPr>
          <a:xfrm>
            <a:off x="317240" y="889844"/>
            <a:ext cx="10590246" cy="830997"/>
          </a:xfrm>
          <a:prstGeom prst="rect">
            <a:avLst/>
          </a:prstGeom>
          <a:noFill/>
        </p:spPr>
        <p:txBody>
          <a:bodyPr wrap="square">
            <a:spAutoFit/>
          </a:bodyPr>
          <a:lstStyle/>
          <a:p>
            <a:r>
              <a:rPr lang="en-US" sz="1600" dirty="0">
                <a:latin typeface="Calibri" panose="020F0502020204030204" pitchFamily="34" charset="0"/>
                <a:cs typeface="Calibri" panose="020F0502020204030204" pitchFamily="34" charset="0"/>
              </a:rPr>
              <a:t>Data pre-processing is a critical component of machine learning models because it prepares raw data and makes it appropriate for efficient machine learning models. These are the data preprocessing methods, and we will employ the ones that </a:t>
            </a:r>
            <a:r>
              <a:rPr lang="en-US" sz="1600" dirty="0" smtClean="0">
                <a:latin typeface="Calibri" panose="020F0502020204030204" pitchFamily="34" charset="0"/>
                <a:cs typeface="Calibri" panose="020F0502020204030204" pitchFamily="34" charset="0"/>
              </a:rPr>
              <a:t>are required </a:t>
            </a:r>
            <a:r>
              <a:rPr lang="en-US" sz="1600" dirty="0">
                <a:latin typeface="Calibri" panose="020F0502020204030204" pitchFamily="34" charset="0"/>
                <a:cs typeface="Calibri" panose="020F0502020204030204" pitchFamily="34" charset="0"/>
              </a:rPr>
              <a:t>in our </a:t>
            </a:r>
            <a:r>
              <a:rPr lang="en-US" sz="1600" dirty="0" smtClean="0">
                <a:latin typeface="Calibri" panose="020F0502020204030204" pitchFamily="34" charset="0"/>
                <a:cs typeface="Calibri" panose="020F0502020204030204" pitchFamily="34" charset="0"/>
              </a:rPr>
              <a:t>project.</a:t>
            </a:r>
          </a:p>
        </p:txBody>
      </p:sp>
      <p:pic>
        <p:nvPicPr>
          <p:cNvPr id="3" name="Picture 2">
            <a:extLst>
              <a:ext uri="{FF2B5EF4-FFF2-40B4-BE49-F238E27FC236}">
                <a16:creationId xmlns:a16="http://schemas.microsoft.com/office/drawing/2014/main" xmlns="" id="{33BFDFC9-DB4A-4F3C-8127-FCCD453230DF}"/>
              </a:ext>
            </a:extLst>
          </p:cNvPr>
          <p:cNvPicPr>
            <a:picLocks noChangeAspect="1"/>
          </p:cNvPicPr>
          <p:nvPr/>
        </p:nvPicPr>
        <p:blipFill>
          <a:blip r:embed="rId2"/>
          <a:stretch>
            <a:fillRect/>
          </a:stretch>
        </p:blipFill>
        <p:spPr>
          <a:xfrm>
            <a:off x="1792123" y="1967696"/>
            <a:ext cx="7883721" cy="4548505"/>
          </a:xfrm>
          <a:prstGeom prst="rect">
            <a:avLst/>
          </a:prstGeom>
        </p:spPr>
      </p:pic>
    </p:spTree>
    <p:extLst>
      <p:ext uri="{BB962C8B-B14F-4D97-AF65-F5344CB8AC3E}">
        <p14:creationId xmlns:p14="http://schemas.microsoft.com/office/powerpoint/2010/main" val="2653100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CB5A91A9-33BD-4C3B-90B9-7B227B8B3604}"/>
              </a:ext>
            </a:extLst>
          </p:cNvPr>
          <p:cNvSpPr txBox="1"/>
          <p:nvPr/>
        </p:nvSpPr>
        <p:spPr>
          <a:xfrm>
            <a:off x="270589" y="1108642"/>
            <a:ext cx="10907484" cy="738664"/>
          </a:xfrm>
          <a:prstGeom prst="rect">
            <a:avLst/>
          </a:prstGeom>
          <a:noFill/>
        </p:spPr>
        <p:txBody>
          <a:bodyPr wrap="square">
            <a:spAutoFit/>
          </a:bodyPr>
          <a:lstStyle/>
          <a:p>
            <a:r>
              <a:rPr lang="en-US" sz="1400" dirty="0">
                <a:latin typeface="Calibri" panose="020F0502020204030204" pitchFamily="34" charset="0"/>
                <a:cs typeface="Calibri" panose="020F0502020204030204" pitchFamily="34" charset="0"/>
              </a:rPr>
              <a:t>In least squares regression models, variance inflation factors (VIFs) evaluate the correlation between independent variables. </a:t>
            </a:r>
            <a:r>
              <a:rPr lang="en-US" sz="1400" dirty="0" err="1">
                <a:latin typeface="Calibri" panose="020F0502020204030204" pitchFamily="34" charset="0"/>
                <a:cs typeface="Calibri" panose="020F0502020204030204" pitchFamily="34" charset="0"/>
              </a:rPr>
              <a:t>Multicollinearity</a:t>
            </a:r>
            <a:r>
              <a:rPr lang="en-US" sz="1400" dirty="0">
                <a:latin typeface="Calibri" panose="020F0502020204030204" pitchFamily="34" charset="0"/>
                <a:cs typeface="Calibri" panose="020F0502020204030204" pitchFamily="34" charset="0"/>
              </a:rPr>
              <a:t> is the term used by statisticians to describe this type of association. Excessive </a:t>
            </a:r>
            <a:r>
              <a:rPr lang="en-US" sz="1400" dirty="0" err="1">
                <a:latin typeface="Calibri" panose="020F0502020204030204" pitchFamily="34" charset="0"/>
                <a:cs typeface="Calibri" panose="020F0502020204030204" pitchFamily="34" charset="0"/>
              </a:rPr>
              <a:t>multicollinearity</a:t>
            </a:r>
            <a:r>
              <a:rPr lang="en-US" sz="1400" dirty="0">
                <a:latin typeface="Calibri" panose="020F0502020204030204" pitchFamily="34" charset="0"/>
                <a:cs typeface="Calibri" panose="020F0502020204030204" pitchFamily="34" charset="0"/>
              </a:rPr>
              <a:t> can cause regression models to fail. Let's import the stats models package, which contains the VIF library.</a:t>
            </a:r>
            <a:endParaRPr lang="en-US" sz="14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xmlns="" id="{FA0B8B60-09DD-4973-A4BF-FBB149978DD2}"/>
              </a:ext>
            </a:extLst>
          </p:cNvPr>
          <p:cNvSpPr txBox="1"/>
          <p:nvPr/>
        </p:nvSpPr>
        <p:spPr>
          <a:xfrm>
            <a:off x="270589" y="740798"/>
            <a:ext cx="6102220" cy="430887"/>
          </a:xfrm>
          <a:prstGeom prst="rect">
            <a:avLst/>
          </a:prstGeom>
          <a:noFill/>
        </p:spPr>
        <p:txBody>
          <a:bodyPr wrap="square">
            <a:spAutoFit/>
          </a:bodyPr>
          <a:lstStyle/>
          <a:p>
            <a:r>
              <a:rPr lang="en-US" sz="2200" b="1" cap="all" dirty="0">
                <a:latin typeface="Calibri" panose="020F0502020204030204" pitchFamily="34" charset="0"/>
                <a:cs typeface="Calibri" panose="020F0502020204030204" pitchFamily="34" charset="0"/>
              </a:rPr>
              <a:t>Variance Inflation Factor (VIF)</a:t>
            </a:r>
          </a:p>
        </p:txBody>
      </p:sp>
      <p:sp>
        <p:nvSpPr>
          <p:cNvPr id="16" name="Title 1">
            <a:extLst>
              <a:ext uri="{FF2B5EF4-FFF2-40B4-BE49-F238E27FC236}">
                <a16:creationId xmlns:a16="http://schemas.microsoft.com/office/drawing/2014/main" xmlns="" id="{D375CD15-8680-4B13-BA49-1634F68CB62F}"/>
              </a:ext>
            </a:extLst>
          </p:cNvPr>
          <p:cNvSpPr>
            <a:spLocks noGrp="1"/>
          </p:cNvSpPr>
          <p:nvPr>
            <p:ph type="title"/>
          </p:nvPr>
        </p:nvSpPr>
        <p:spPr>
          <a:xfrm>
            <a:off x="154623" y="153246"/>
            <a:ext cx="9603275" cy="742494"/>
          </a:xfrm>
        </p:spPr>
        <p:txBody>
          <a:bodyPr anchor="ctr">
            <a:normAutofit/>
          </a:bodyPr>
          <a:lstStyle/>
          <a:p>
            <a:pPr algn="ctr"/>
            <a:r>
              <a:rPr lang="en-US" sz="3600" b="1" dirty="0">
                <a:latin typeface="Calibri" panose="020F0502020204030204" pitchFamily="34" charset="0"/>
                <a:cs typeface="Calibri" panose="020F0502020204030204" pitchFamily="34" charset="0"/>
              </a:rPr>
              <a:t>FEATURE ENGINEERING</a:t>
            </a:r>
            <a:endParaRPr lang="en-IN" sz="3600" b="1" dirty="0">
              <a:latin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xmlns="" id="{DE16F546-2A81-46A6-9EAF-178CADF74E1B}"/>
              </a:ext>
            </a:extLst>
          </p:cNvPr>
          <p:cNvSpPr txBox="1"/>
          <p:nvPr/>
        </p:nvSpPr>
        <p:spPr>
          <a:xfrm>
            <a:off x="289247" y="1847306"/>
            <a:ext cx="6118860" cy="430887"/>
          </a:xfrm>
          <a:prstGeom prst="rect">
            <a:avLst/>
          </a:prstGeom>
          <a:noFill/>
        </p:spPr>
        <p:txBody>
          <a:bodyPr wrap="square">
            <a:spAutoFit/>
          </a:bodyPr>
          <a:lstStyle>
            <a:defPPr>
              <a:defRPr lang="en-US"/>
            </a:defPPr>
            <a:lvl1pPr>
              <a:defRPr sz="2200" b="1">
                <a:latin typeface="Calibri" panose="020F0502020204030204" pitchFamily="34" charset="0"/>
                <a:cs typeface="Calibri" panose="020F0502020204030204" pitchFamily="34" charset="0"/>
              </a:defRPr>
            </a:lvl1pPr>
          </a:lstStyle>
          <a:p>
            <a:r>
              <a:rPr lang="en-IN" dirty="0"/>
              <a:t>SKEWNESS REMOVAL-(POWER-TRANSFORM):</a:t>
            </a:r>
          </a:p>
        </p:txBody>
      </p:sp>
      <p:sp>
        <p:nvSpPr>
          <p:cNvPr id="20" name="TextBox 19">
            <a:extLst>
              <a:ext uri="{FF2B5EF4-FFF2-40B4-BE49-F238E27FC236}">
                <a16:creationId xmlns:a16="http://schemas.microsoft.com/office/drawing/2014/main" xmlns="" id="{F5E5689F-5F64-464B-B8D0-1EC5FAF7D94E}"/>
              </a:ext>
            </a:extLst>
          </p:cNvPr>
          <p:cNvSpPr txBox="1"/>
          <p:nvPr/>
        </p:nvSpPr>
        <p:spPr>
          <a:xfrm>
            <a:off x="289247" y="2224774"/>
            <a:ext cx="10907483" cy="738664"/>
          </a:xfrm>
          <a:prstGeom prst="rect">
            <a:avLst/>
          </a:prstGeom>
          <a:noFill/>
        </p:spPr>
        <p:txBody>
          <a:bodyPr wrap="square">
            <a:spAutoFit/>
          </a:bodyPr>
          <a:lstStyle>
            <a:defPPr>
              <a:defRPr lang="en-US"/>
            </a:defPPr>
            <a:lvl1pPr>
              <a:defRPr sz="1400">
                <a:latin typeface="Calibri" panose="020F0502020204030204" pitchFamily="34" charset="0"/>
                <a:cs typeface="Calibri" panose="020F0502020204030204" pitchFamily="34" charset="0"/>
              </a:defRPr>
            </a:lvl1pPr>
          </a:lstStyle>
          <a:p>
            <a:r>
              <a:rPr lang="en-US" dirty="0"/>
              <a:t>A power transform will make a variable's probability distribution more </a:t>
            </a:r>
            <a:r>
              <a:rPr lang="en-US" dirty="0" err="1"/>
              <a:t>Gaussian.This</a:t>
            </a:r>
            <a:r>
              <a:rPr lang="en-US" dirty="0"/>
              <a:t> is often referred to as removing a skew in the distribution, although it's more commonly referred to as reducing the variance of the distribution. The </a:t>
            </a:r>
            <a:r>
              <a:rPr lang="en-US" dirty="0" err="1"/>
              <a:t>Sklearn</a:t>
            </a:r>
            <a:r>
              <a:rPr lang="en-US" dirty="0"/>
              <a:t>, Pre-processing package includes a power-transform library.</a:t>
            </a:r>
            <a:endParaRPr lang="en-US" dirty="0"/>
          </a:p>
        </p:txBody>
      </p:sp>
      <p:sp>
        <p:nvSpPr>
          <p:cNvPr id="22" name="TextBox 21">
            <a:extLst>
              <a:ext uri="{FF2B5EF4-FFF2-40B4-BE49-F238E27FC236}">
                <a16:creationId xmlns:a16="http://schemas.microsoft.com/office/drawing/2014/main" xmlns="" id="{E9055F1A-6AF6-41E1-B479-92F7F168912F}"/>
              </a:ext>
            </a:extLst>
          </p:cNvPr>
          <p:cNvSpPr txBox="1"/>
          <p:nvPr/>
        </p:nvSpPr>
        <p:spPr>
          <a:xfrm>
            <a:off x="289247" y="2970142"/>
            <a:ext cx="6120880" cy="430887"/>
          </a:xfrm>
          <a:prstGeom prst="rect">
            <a:avLst/>
          </a:prstGeom>
          <a:noFill/>
        </p:spPr>
        <p:txBody>
          <a:bodyPr wrap="square">
            <a:spAutoFit/>
          </a:bodyPr>
          <a:lstStyle>
            <a:defPPr>
              <a:defRPr lang="en-US"/>
            </a:defPPr>
            <a:lvl1pPr>
              <a:defRPr sz="2200" b="1">
                <a:latin typeface="Calibri" panose="020F0502020204030204" pitchFamily="34" charset="0"/>
                <a:cs typeface="Calibri" panose="020F0502020204030204" pitchFamily="34" charset="0"/>
              </a:defRPr>
            </a:lvl1pPr>
          </a:lstStyle>
          <a:p>
            <a:r>
              <a:rPr lang="en-IN" dirty="0"/>
              <a:t>MINMAX SCALER:</a:t>
            </a:r>
          </a:p>
        </p:txBody>
      </p:sp>
      <p:sp>
        <p:nvSpPr>
          <p:cNvPr id="24" name="TextBox 23">
            <a:extLst>
              <a:ext uri="{FF2B5EF4-FFF2-40B4-BE49-F238E27FC236}">
                <a16:creationId xmlns:a16="http://schemas.microsoft.com/office/drawing/2014/main" xmlns="" id="{42419DAE-177D-4BF7-94FA-8B71A8DA404C}"/>
              </a:ext>
            </a:extLst>
          </p:cNvPr>
          <p:cNvSpPr txBox="1"/>
          <p:nvPr/>
        </p:nvSpPr>
        <p:spPr>
          <a:xfrm>
            <a:off x="289247" y="3365367"/>
            <a:ext cx="10907483" cy="523220"/>
          </a:xfrm>
          <a:prstGeom prst="rect">
            <a:avLst/>
          </a:prstGeom>
          <a:noFill/>
        </p:spPr>
        <p:txBody>
          <a:bodyPr wrap="square">
            <a:spAutoFit/>
          </a:bodyPr>
          <a:lstStyle>
            <a:defPPr>
              <a:defRPr lang="en-US"/>
            </a:defPPr>
            <a:lvl1pPr>
              <a:defRPr sz="1400">
                <a:latin typeface="Calibri" panose="020F0502020204030204" pitchFamily="34" charset="0"/>
                <a:cs typeface="Calibri" panose="020F0502020204030204" pitchFamily="34" charset="0"/>
              </a:defRPr>
            </a:lvl1pPr>
          </a:lstStyle>
          <a:p>
            <a:r>
              <a:rPr lang="en-US" dirty="0"/>
              <a:t>The </a:t>
            </a:r>
            <a:r>
              <a:rPr lang="en-US" dirty="0" err="1"/>
              <a:t>MinMax</a:t>
            </a:r>
            <a:r>
              <a:rPr lang="en-US" dirty="0"/>
              <a:t> </a:t>
            </a:r>
            <a:r>
              <a:rPr lang="en-US" dirty="0" err="1"/>
              <a:t>Scaler</a:t>
            </a:r>
            <a:r>
              <a:rPr lang="en-US" dirty="0"/>
              <a:t> lowers the data to fit inside a given range, which is commonly 0 to 1. It scales the values to a given range of </a:t>
            </a:r>
            <a:r>
              <a:rPr lang="en-US" dirty="0" smtClean="0"/>
              <a:t>values. </a:t>
            </a:r>
            <a:r>
              <a:rPr lang="en-US" dirty="0"/>
              <a:t>Because we can only execute </a:t>
            </a:r>
            <a:r>
              <a:rPr lang="en-US" dirty="0" err="1"/>
              <a:t>skewness</a:t>
            </a:r>
            <a:r>
              <a:rPr lang="en-US" dirty="0"/>
              <a:t> removal and scaling on input data, we must train test divide the data before </a:t>
            </a:r>
            <a:r>
              <a:rPr lang="en-US" dirty="0" smtClean="0"/>
              <a:t>scaling.</a:t>
            </a:r>
            <a:endParaRPr lang="en-IN" dirty="0"/>
          </a:p>
        </p:txBody>
      </p:sp>
      <p:sp>
        <p:nvSpPr>
          <p:cNvPr id="26" name="TextBox 25">
            <a:extLst>
              <a:ext uri="{FF2B5EF4-FFF2-40B4-BE49-F238E27FC236}">
                <a16:creationId xmlns:a16="http://schemas.microsoft.com/office/drawing/2014/main" xmlns="" id="{99FA30FC-F2C7-4BFF-A807-1106F44900B2}"/>
              </a:ext>
            </a:extLst>
          </p:cNvPr>
          <p:cNvSpPr txBox="1"/>
          <p:nvPr/>
        </p:nvSpPr>
        <p:spPr>
          <a:xfrm>
            <a:off x="270589" y="3888587"/>
            <a:ext cx="6120880" cy="430887"/>
          </a:xfrm>
          <a:prstGeom prst="rect">
            <a:avLst/>
          </a:prstGeom>
          <a:noFill/>
        </p:spPr>
        <p:txBody>
          <a:bodyPr wrap="square">
            <a:spAutoFit/>
          </a:bodyPr>
          <a:lstStyle>
            <a:defPPr>
              <a:defRPr lang="en-US"/>
            </a:defPPr>
            <a:lvl1pPr>
              <a:defRPr sz="2200" b="1">
                <a:latin typeface="Calibri" panose="020F0502020204030204" pitchFamily="34" charset="0"/>
                <a:cs typeface="Calibri" panose="020F0502020204030204" pitchFamily="34" charset="0"/>
              </a:defRPr>
            </a:lvl1pPr>
          </a:lstStyle>
          <a:p>
            <a:r>
              <a:rPr lang="en-IN" dirty="0"/>
              <a:t>TRAIN TEST SPLIT:</a:t>
            </a:r>
          </a:p>
        </p:txBody>
      </p:sp>
      <p:sp>
        <p:nvSpPr>
          <p:cNvPr id="28" name="TextBox 27">
            <a:extLst>
              <a:ext uri="{FF2B5EF4-FFF2-40B4-BE49-F238E27FC236}">
                <a16:creationId xmlns:a16="http://schemas.microsoft.com/office/drawing/2014/main" xmlns="" id="{C89963C6-D4C0-4AE7-9DA2-BBD9A85927A2}"/>
              </a:ext>
            </a:extLst>
          </p:cNvPr>
          <p:cNvSpPr txBox="1"/>
          <p:nvPr/>
        </p:nvSpPr>
        <p:spPr>
          <a:xfrm>
            <a:off x="289247" y="4263513"/>
            <a:ext cx="10926142" cy="738664"/>
          </a:xfrm>
          <a:prstGeom prst="rect">
            <a:avLst/>
          </a:prstGeom>
          <a:noFill/>
        </p:spPr>
        <p:txBody>
          <a:bodyPr wrap="square">
            <a:spAutoFit/>
          </a:bodyPr>
          <a:lstStyle>
            <a:defPPr>
              <a:defRPr lang="en-US"/>
            </a:defPPr>
            <a:lvl1pPr>
              <a:defRPr sz="1400">
                <a:latin typeface="Calibri" panose="020F0502020204030204" pitchFamily="34" charset="0"/>
                <a:cs typeface="Calibri" panose="020F0502020204030204" pitchFamily="34" charset="0"/>
              </a:defRPr>
            </a:lvl1pPr>
          </a:lstStyle>
          <a:p>
            <a:r>
              <a:rPr lang="en-US" dirty="0"/>
              <a:t>The train test split() module in the </a:t>
            </a:r>
            <a:r>
              <a:rPr lang="en-US" dirty="0" err="1"/>
              <a:t>scikit</a:t>
            </a:r>
            <a:r>
              <a:rPr lang="en-US" dirty="0"/>
              <a:t>-learn Python machine learning package implements the train-test split evaluation procedure. The function accepts a supplied dataset and splits it into two subgroups as an output. The function train test split() divides an array of data into random sections. For training and testing, an 80:20 split is thought to be best.</a:t>
            </a:r>
            <a:endParaRPr lang="en-IN" dirty="0"/>
          </a:p>
        </p:txBody>
      </p:sp>
      <p:pic>
        <p:nvPicPr>
          <p:cNvPr id="3" name="Picture 2">
            <a:extLst>
              <a:ext uri="{FF2B5EF4-FFF2-40B4-BE49-F238E27FC236}">
                <a16:creationId xmlns:a16="http://schemas.microsoft.com/office/drawing/2014/main" xmlns="" id="{2F32D8AB-A2FC-4DBC-B44B-34C9C91E45DC}"/>
              </a:ext>
            </a:extLst>
          </p:cNvPr>
          <p:cNvPicPr>
            <a:picLocks noChangeAspect="1"/>
          </p:cNvPicPr>
          <p:nvPr/>
        </p:nvPicPr>
        <p:blipFill>
          <a:blip r:embed="rId2"/>
          <a:stretch>
            <a:fillRect/>
          </a:stretch>
        </p:blipFill>
        <p:spPr>
          <a:xfrm>
            <a:off x="0" y="5013324"/>
            <a:ext cx="8240048" cy="1689324"/>
          </a:xfrm>
          <a:prstGeom prst="rect">
            <a:avLst/>
          </a:prstGeom>
        </p:spPr>
      </p:pic>
    </p:spTree>
    <p:extLst>
      <p:ext uri="{BB962C8B-B14F-4D97-AF65-F5344CB8AC3E}">
        <p14:creationId xmlns:p14="http://schemas.microsoft.com/office/powerpoint/2010/main" val="1811743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FD6BFA-F69F-431A-8383-5AA19769DE6A}"/>
              </a:ext>
            </a:extLst>
          </p:cNvPr>
          <p:cNvSpPr>
            <a:spLocks noGrp="1"/>
          </p:cNvSpPr>
          <p:nvPr>
            <p:ph type="title"/>
          </p:nvPr>
        </p:nvSpPr>
        <p:spPr>
          <a:xfrm>
            <a:off x="154622" y="162576"/>
            <a:ext cx="9603275" cy="742494"/>
          </a:xfrm>
        </p:spPr>
        <p:txBody>
          <a:bodyPr anchor="ctr">
            <a:normAutofit/>
          </a:bodyPr>
          <a:lstStyle/>
          <a:p>
            <a:pPr algn="ctr"/>
            <a:r>
              <a:rPr lang="en-US" sz="3600" b="1" dirty="0">
                <a:latin typeface="Calibri" panose="020F0502020204030204" pitchFamily="34" charset="0"/>
                <a:cs typeface="Calibri" panose="020F0502020204030204" pitchFamily="34" charset="0"/>
              </a:rPr>
              <a:t>Review of Literature</a:t>
            </a:r>
            <a:endParaRPr lang="en-IN" sz="3600" b="1"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xmlns="" id="{C5F6B27A-05F4-4934-BBBB-C2CF8CF14278}"/>
              </a:ext>
            </a:extLst>
          </p:cNvPr>
          <p:cNvSpPr txBox="1"/>
          <p:nvPr/>
        </p:nvSpPr>
        <p:spPr>
          <a:xfrm>
            <a:off x="154622" y="905070"/>
            <a:ext cx="7953679" cy="400110"/>
          </a:xfrm>
          <a:prstGeom prst="rect">
            <a:avLst/>
          </a:prstGeom>
          <a:noFill/>
        </p:spPr>
        <p:txBody>
          <a:bodyPr wrap="square">
            <a:spAutoFit/>
          </a:bodyPr>
          <a:lstStyle/>
          <a:p>
            <a:r>
              <a:rPr lang="en-US" sz="2000" b="1" dirty="0">
                <a:latin typeface="Calibri" panose="020F0502020204030204" pitchFamily="34" charset="0"/>
                <a:cs typeface="Calibri" panose="020F0502020204030204" pitchFamily="34" charset="0"/>
              </a:rPr>
              <a:t>ABSTRACT:</a:t>
            </a:r>
            <a:endParaRPr lang="en-IN" sz="2000" dirty="0"/>
          </a:p>
        </p:txBody>
      </p:sp>
      <p:pic>
        <p:nvPicPr>
          <p:cNvPr id="4" name="Picture 3">
            <a:extLst>
              <a:ext uri="{FF2B5EF4-FFF2-40B4-BE49-F238E27FC236}">
                <a16:creationId xmlns:a16="http://schemas.microsoft.com/office/drawing/2014/main" xmlns="" id="{832EDF66-22B0-4104-8B22-70E72D65F068}"/>
              </a:ext>
            </a:extLst>
          </p:cNvPr>
          <p:cNvPicPr>
            <a:picLocks noChangeAspect="1"/>
          </p:cNvPicPr>
          <p:nvPr/>
        </p:nvPicPr>
        <p:blipFill>
          <a:blip r:embed="rId2"/>
          <a:stretch>
            <a:fillRect/>
          </a:stretch>
        </p:blipFill>
        <p:spPr>
          <a:xfrm>
            <a:off x="0" y="1392320"/>
            <a:ext cx="6428549" cy="2036680"/>
          </a:xfrm>
          <a:prstGeom prst="rect">
            <a:avLst/>
          </a:prstGeom>
        </p:spPr>
      </p:pic>
      <p:pic>
        <p:nvPicPr>
          <p:cNvPr id="8" name="Picture 7">
            <a:extLst>
              <a:ext uri="{FF2B5EF4-FFF2-40B4-BE49-F238E27FC236}">
                <a16:creationId xmlns:a16="http://schemas.microsoft.com/office/drawing/2014/main" xmlns="" id="{8D1DF839-DB04-45F8-9E99-E990698541BF}"/>
              </a:ext>
            </a:extLst>
          </p:cNvPr>
          <p:cNvPicPr>
            <a:picLocks noChangeAspect="1"/>
          </p:cNvPicPr>
          <p:nvPr/>
        </p:nvPicPr>
        <p:blipFill>
          <a:blip r:embed="rId3"/>
          <a:stretch>
            <a:fillRect/>
          </a:stretch>
        </p:blipFill>
        <p:spPr>
          <a:xfrm>
            <a:off x="0" y="3573492"/>
            <a:ext cx="2437658" cy="965447"/>
          </a:xfrm>
          <a:prstGeom prst="rect">
            <a:avLst/>
          </a:prstGeom>
        </p:spPr>
      </p:pic>
      <p:pic>
        <p:nvPicPr>
          <p:cNvPr id="10" name="Picture 9">
            <a:extLst>
              <a:ext uri="{FF2B5EF4-FFF2-40B4-BE49-F238E27FC236}">
                <a16:creationId xmlns:a16="http://schemas.microsoft.com/office/drawing/2014/main" xmlns="" id="{A9E301EB-C4E5-4E28-90CB-C2E8A68E8CC3}"/>
              </a:ext>
            </a:extLst>
          </p:cNvPr>
          <p:cNvPicPr>
            <a:picLocks noChangeAspect="1"/>
          </p:cNvPicPr>
          <p:nvPr/>
        </p:nvPicPr>
        <p:blipFill>
          <a:blip r:embed="rId4"/>
          <a:stretch>
            <a:fillRect/>
          </a:stretch>
        </p:blipFill>
        <p:spPr>
          <a:xfrm>
            <a:off x="0" y="4501290"/>
            <a:ext cx="7312622" cy="1471343"/>
          </a:xfrm>
          <a:prstGeom prst="rect">
            <a:avLst/>
          </a:prstGeom>
        </p:spPr>
      </p:pic>
    </p:spTree>
    <p:extLst>
      <p:ext uri="{BB962C8B-B14F-4D97-AF65-F5344CB8AC3E}">
        <p14:creationId xmlns:p14="http://schemas.microsoft.com/office/powerpoint/2010/main" val="1325959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61FFBFF5-B585-4BAB-98BC-1C69EC38ABEC}"/>
              </a:ext>
            </a:extLst>
          </p:cNvPr>
          <p:cNvPicPr>
            <a:picLocks noChangeAspect="1"/>
          </p:cNvPicPr>
          <p:nvPr/>
        </p:nvPicPr>
        <p:blipFill>
          <a:blip r:embed="rId2"/>
          <a:stretch>
            <a:fillRect/>
          </a:stretch>
        </p:blipFill>
        <p:spPr>
          <a:xfrm>
            <a:off x="8378890" y="2891681"/>
            <a:ext cx="3813110" cy="3968064"/>
          </a:xfrm>
          <a:prstGeom prst="rect">
            <a:avLst/>
          </a:prstGeom>
        </p:spPr>
      </p:pic>
      <p:sp>
        <p:nvSpPr>
          <p:cNvPr id="2" name="Title 1">
            <a:extLst>
              <a:ext uri="{FF2B5EF4-FFF2-40B4-BE49-F238E27FC236}">
                <a16:creationId xmlns:a16="http://schemas.microsoft.com/office/drawing/2014/main" xmlns="" id="{02FD6BFA-F69F-431A-8383-5AA19769DE6A}"/>
              </a:ext>
            </a:extLst>
          </p:cNvPr>
          <p:cNvSpPr>
            <a:spLocks noGrp="1"/>
          </p:cNvSpPr>
          <p:nvPr>
            <p:ph type="title"/>
          </p:nvPr>
        </p:nvSpPr>
        <p:spPr>
          <a:xfrm>
            <a:off x="154622" y="162576"/>
            <a:ext cx="9603275" cy="742494"/>
          </a:xfrm>
        </p:spPr>
        <p:txBody>
          <a:bodyPr anchor="ctr">
            <a:normAutofit/>
          </a:bodyPr>
          <a:lstStyle/>
          <a:p>
            <a:pPr algn="ctr"/>
            <a:r>
              <a:rPr lang="en-US" sz="3600" b="1" dirty="0">
                <a:latin typeface="Calibri" panose="020F0502020204030204" pitchFamily="34" charset="0"/>
                <a:cs typeface="Calibri" panose="020F0502020204030204" pitchFamily="34" charset="0"/>
              </a:rPr>
              <a:t> Analytical Problem Framing</a:t>
            </a:r>
            <a:endParaRPr lang="en-IN" sz="3600" b="1"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xmlns="" id="{C5F6B27A-05F4-4934-BBBB-C2CF8CF14278}"/>
              </a:ext>
            </a:extLst>
          </p:cNvPr>
          <p:cNvSpPr txBox="1"/>
          <p:nvPr/>
        </p:nvSpPr>
        <p:spPr>
          <a:xfrm>
            <a:off x="238597" y="905070"/>
            <a:ext cx="11070105" cy="1846659"/>
          </a:xfrm>
          <a:prstGeom prst="rect">
            <a:avLst/>
          </a:prstGeom>
          <a:noFill/>
        </p:spPr>
        <p:txBody>
          <a:bodyPr wrap="square">
            <a:spAutoFit/>
          </a:bodyPr>
          <a:lstStyle/>
          <a:p>
            <a:r>
              <a:rPr lang="en-US" sz="1600" b="1" dirty="0">
                <a:latin typeface="Calibri" panose="020F0502020204030204" pitchFamily="34" charset="0"/>
                <a:cs typeface="Calibri" panose="020F0502020204030204" pitchFamily="34" charset="0"/>
              </a:rPr>
              <a:t>Mathematical / Statistical / Analytical Modeling </a:t>
            </a:r>
            <a:r>
              <a:rPr lang="en-US" sz="1600" dirty="0">
                <a:latin typeface="Calibri" panose="020F0502020204030204" pitchFamily="34" charset="0"/>
                <a:cs typeface="Calibri" panose="020F0502020204030204" pitchFamily="34" charset="0"/>
              </a:rPr>
              <a:t>- are three of the most important concepts of Data Science. Data Science revolves around these three fields and draws their concepts to operate on the data. </a:t>
            </a:r>
          </a:p>
          <a:p>
            <a:endParaRPr lang="en-US" sz="1600" dirty="0">
              <a:latin typeface="Calibri" panose="020F0502020204030204" pitchFamily="34" charset="0"/>
              <a:cs typeface="Calibri" panose="020F0502020204030204" pitchFamily="34" charset="0"/>
            </a:endParaRPr>
          </a:p>
          <a:p>
            <a:r>
              <a:rPr lang="en-IN" sz="1800" b="1" u="sng" dirty="0">
                <a:effectLst/>
                <a:latin typeface="Calibri" panose="020F0502020204030204" pitchFamily="34" charset="0"/>
                <a:ea typeface="Calibri" panose="020F0502020204030204" pitchFamily="34" charset="0"/>
                <a:cs typeface="Times New Roman" panose="02020603050405020304" pitchFamily="18" charset="0"/>
              </a:rPr>
              <a:t>Mathematical </a:t>
            </a:r>
            <a:r>
              <a:rPr lang="en-IN" sz="1800" b="1" u="sng" dirty="0" smtClean="0">
                <a:effectLst/>
                <a:latin typeface="Calibri" panose="020F0502020204030204" pitchFamily="34" charset="0"/>
                <a:ea typeface="Calibri" panose="020F0502020204030204" pitchFamily="34" charset="0"/>
                <a:cs typeface="Times New Roman" panose="02020603050405020304" pitchFamily="18" charset="0"/>
              </a:rPr>
              <a:t>Modelling:</a:t>
            </a:r>
          </a:p>
          <a:p>
            <a:r>
              <a:rPr lang="en-US" sz="1600" dirty="0">
                <a:latin typeface="Calibri" panose="020F0502020204030204" pitchFamily="34" charset="0"/>
                <a:ea typeface="Calibri" panose="020F0502020204030204" pitchFamily="34" charset="0"/>
                <a:cs typeface="Times New Roman" panose="02020603050405020304" pitchFamily="18" charset="0"/>
              </a:rPr>
              <a:t>Mathematical models are vital, and choosing the appropriate one to address a business question can be quite beneficial to a company. It is crucial in cutting-edge technologies such as Machine Learning, Artificial Intelligence, Data Science, and Deep Learning, among others. It's because every algorithm in today's technologies has a mathematical function that aids in pattern recognition.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xmlns="" id="{CED76C95-21B7-42AA-A9B2-B9570CCC6399}"/>
              </a:ext>
            </a:extLst>
          </p:cNvPr>
          <p:cNvSpPr txBox="1"/>
          <p:nvPr/>
        </p:nvSpPr>
        <p:spPr>
          <a:xfrm>
            <a:off x="238598" y="2997951"/>
            <a:ext cx="8317574" cy="3046988"/>
          </a:xfrm>
          <a:prstGeom prst="rect">
            <a:avLst/>
          </a:prstGeom>
          <a:noFill/>
        </p:spPr>
        <p:txBody>
          <a:bodyPr wrap="square">
            <a:spAutoFit/>
          </a:bodyPr>
          <a:lstStyle/>
          <a:p>
            <a:r>
              <a:rPr lang="en-US" sz="1600" dirty="0">
                <a:latin typeface="Calibri" panose="020F0502020204030204" pitchFamily="34" charset="0"/>
                <a:ea typeface="Calibri" panose="020F0502020204030204" pitchFamily="34" charset="0"/>
                <a:cs typeface="Times New Roman" panose="02020603050405020304" pitchFamily="18" charset="0"/>
              </a:rPr>
              <a:t>For the implementation of such algorithms in data science, a thorough understanding of numerous concepts in statistics and probability theory is </a:t>
            </a:r>
            <a:r>
              <a:rPr lang="en-US" sz="1600" dirty="0" err="1">
                <a:latin typeface="Calibri" panose="020F0502020204030204" pitchFamily="34" charset="0"/>
                <a:ea typeface="Calibri" panose="020F0502020204030204" pitchFamily="34" charset="0"/>
                <a:cs typeface="Times New Roman" panose="02020603050405020304" pitchFamily="18" charset="0"/>
              </a:rPr>
              <a:t>required.Regression</a:t>
            </a:r>
            <a:r>
              <a:rPr lang="en-US" sz="1600" dirty="0">
                <a:latin typeface="Calibri" panose="020F0502020204030204" pitchFamily="34" charset="0"/>
                <a:ea typeface="Calibri" panose="020F0502020204030204" pitchFamily="34" charset="0"/>
                <a:cs typeface="Times New Roman" panose="02020603050405020304" pitchFamily="18" charset="0"/>
              </a:rPr>
              <a:t>, Maximum Likelihood Estimation, comprehension of distributions (Binomial, Bernoulli, Gaussian (Normal)), and Bayes' Theorem are some of the terms used.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600" dirty="0">
                <a:effectLst/>
                <a:latin typeface="Calibri" panose="020F0502020204030204" pitchFamily="34" charset="0"/>
                <a:ea typeface="Calibri" panose="020F0502020204030204" pitchFamily="34" charset="0"/>
                <a:cs typeface="Times New Roman" panose="02020603050405020304" pitchFamily="18" charset="0"/>
              </a:rPr>
              <a:t>The main reason for a greater significance of mathematics is because of its various concepts like: –</a:t>
            </a:r>
          </a:p>
          <a:p>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q"/>
            </a:pPr>
            <a:r>
              <a:rPr lang="en-US" sz="1600" dirty="0">
                <a:effectLst/>
                <a:latin typeface="Calibri" panose="020F0502020204030204" pitchFamily="34" charset="0"/>
                <a:ea typeface="Calibri" panose="020F0502020204030204" pitchFamily="34" charset="0"/>
                <a:cs typeface="Times New Roman" panose="02020603050405020304" pitchFamily="18" charset="0"/>
              </a:rPr>
              <a:t>Linear Algebra</a:t>
            </a:r>
          </a:p>
          <a:p>
            <a:pPr marL="285750" indent="-285750">
              <a:buFont typeface="Wingdings" panose="05000000000000000000" pitchFamily="2" charset="2"/>
              <a:buChar char="q"/>
            </a:pPr>
            <a:r>
              <a:rPr lang="en-US" sz="1600" dirty="0">
                <a:effectLst/>
                <a:latin typeface="Calibri" panose="020F0502020204030204" pitchFamily="34" charset="0"/>
                <a:ea typeface="Calibri" panose="020F0502020204030204" pitchFamily="34" charset="0"/>
                <a:cs typeface="Times New Roman" panose="02020603050405020304" pitchFamily="18" charset="0"/>
              </a:rPr>
              <a:t>Probability</a:t>
            </a:r>
          </a:p>
          <a:p>
            <a:pPr marL="285750" indent="-285750">
              <a:buFont typeface="Wingdings" panose="05000000000000000000" pitchFamily="2" charset="2"/>
              <a:buChar char="q"/>
            </a:pPr>
            <a:r>
              <a:rPr lang="en-US" sz="1600" dirty="0">
                <a:effectLst/>
                <a:latin typeface="Calibri" panose="020F0502020204030204" pitchFamily="34" charset="0"/>
                <a:ea typeface="Calibri" panose="020F0502020204030204" pitchFamily="34" charset="0"/>
                <a:cs typeface="Times New Roman" panose="02020603050405020304" pitchFamily="18" charset="0"/>
              </a:rPr>
              <a:t>Calculus – Differential &amp; Integral Calculus</a:t>
            </a:r>
          </a:p>
          <a:p>
            <a:pPr marL="285750" indent="-285750">
              <a:buFont typeface="Wingdings" panose="05000000000000000000" pitchFamily="2" charset="2"/>
              <a:buChar char="q"/>
            </a:pPr>
            <a:r>
              <a:rPr lang="en-US" sz="1600" dirty="0">
                <a:effectLst/>
                <a:latin typeface="Calibri" panose="020F0502020204030204" pitchFamily="34" charset="0"/>
                <a:ea typeface="Calibri" panose="020F0502020204030204" pitchFamily="34" charset="0"/>
                <a:cs typeface="Times New Roman" panose="02020603050405020304" pitchFamily="18" charset="0"/>
              </a:rPr>
              <a:t>Statistics </a:t>
            </a:r>
          </a:p>
          <a:p>
            <a:pPr marL="742950" lvl="1" indent="-285750">
              <a:buFont typeface="Wingdings" panose="05000000000000000000" pitchFamily="2" charset="2"/>
              <a:buChar char="v"/>
            </a:pPr>
            <a:r>
              <a:rPr lang="en-US" sz="1600" dirty="0">
                <a:effectLst/>
                <a:latin typeface="Calibri" panose="020F0502020204030204" pitchFamily="34" charset="0"/>
                <a:ea typeface="Calibri" panose="020F0502020204030204" pitchFamily="34" charset="0"/>
                <a:cs typeface="Times New Roman" panose="02020603050405020304" pitchFamily="18" charset="0"/>
              </a:rPr>
              <a:t>Descriptive (Mean, Median, Mode, IQR, Std. deviation, Z &amp; T- Statistics, linear regression)</a:t>
            </a:r>
          </a:p>
          <a:p>
            <a:pPr marL="742950" lvl="1" indent="-285750">
              <a:buFont typeface="Wingdings" panose="05000000000000000000" pitchFamily="2" charset="2"/>
              <a:buChar char="v"/>
            </a:pPr>
            <a:r>
              <a:rPr lang="en-US" sz="1600" dirty="0">
                <a:effectLst/>
                <a:latin typeface="Calibri" panose="020F0502020204030204" pitchFamily="34" charset="0"/>
                <a:ea typeface="Calibri" panose="020F0502020204030204" pitchFamily="34" charset="0"/>
                <a:cs typeface="Times New Roman" panose="02020603050405020304" pitchFamily="18" charset="0"/>
              </a:rPr>
              <a:t>Inferential (Sampling, Confidence interval, chi-square, ANOVA)</a:t>
            </a:r>
          </a:p>
        </p:txBody>
      </p:sp>
    </p:spTree>
    <p:extLst>
      <p:ext uri="{BB962C8B-B14F-4D97-AF65-F5344CB8AC3E}">
        <p14:creationId xmlns:p14="http://schemas.microsoft.com/office/powerpoint/2010/main" val="3310355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FD6BFA-F69F-431A-8383-5AA19769DE6A}"/>
              </a:ext>
            </a:extLst>
          </p:cNvPr>
          <p:cNvSpPr>
            <a:spLocks noGrp="1"/>
          </p:cNvSpPr>
          <p:nvPr>
            <p:ph type="title"/>
          </p:nvPr>
        </p:nvSpPr>
        <p:spPr>
          <a:xfrm>
            <a:off x="154622" y="162576"/>
            <a:ext cx="9603275" cy="742494"/>
          </a:xfrm>
        </p:spPr>
        <p:txBody>
          <a:bodyPr anchor="ctr">
            <a:normAutofit/>
          </a:bodyPr>
          <a:lstStyle/>
          <a:p>
            <a:pPr algn="ctr"/>
            <a:r>
              <a:rPr lang="en-US" sz="3600" b="1" dirty="0">
                <a:latin typeface="Calibri" panose="020F0502020204030204" pitchFamily="34" charset="0"/>
                <a:cs typeface="Calibri" panose="020F0502020204030204" pitchFamily="34" charset="0"/>
              </a:rPr>
              <a:t> Analytical Problem Framing</a:t>
            </a:r>
            <a:endParaRPr lang="en-IN" sz="3600" b="1"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xmlns="" id="{C5F6B27A-05F4-4934-BBBB-C2CF8CF14278}"/>
              </a:ext>
            </a:extLst>
          </p:cNvPr>
          <p:cNvSpPr txBox="1"/>
          <p:nvPr/>
        </p:nvSpPr>
        <p:spPr>
          <a:xfrm>
            <a:off x="238597" y="905070"/>
            <a:ext cx="11070105" cy="3046988"/>
          </a:xfrm>
          <a:prstGeom prst="rect">
            <a:avLst/>
          </a:prstGeom>
          <a:noFill/>
        </p:spPr>
        <p:txBody>
          <a:bodyPr wrap="square">
            <a:spAutoFit/>
          </a:bodyPr>
          <a:lstStyle/>
          <a:p>
            <a:r>
              <a:rPr lang="en-US" sz="2000" b="1" dirty="0">
                <a:latin typeface="Calibri" panose="020F0502020204030204" pitchFamily="34" charset="0"/>
                <a:cs typeface="Calibri" panose="020F0502020204030204" pitchFamily="34" charset="0"/>
              </a:rPr>
              <a:t>Regression Models:</a:t>
            </a:r>
          </a:p>
          <a:p>
            <a:endParaRPr lang="en-US" sz="2000" dirty="0">
              <a:latin typeface="Calibri" panose="020F0502020204030204" pitchFamily="34" charset="0"/>
              <a:cs typeface="Calibri" panose="020F0502020204030204" pitchFamily="34" charset="0"/>
            </a:endParaRPr>
          </a:p>
          <a:p>
            <a:r>
              <a:rPr lang="en-US" sz="1600" dirty="0">
                <a:latin typeface="Calibri" panose="020F0502020204030204" pitchFamily="34" charset="0"/>
                <a:ea typeface="Calibri" panose="020F0502020204030204" pitchFamily="34" charset="0"/>
                <a:cs typeface="Times New Roman" panose="02020603050405020304" pitchFamily="18" charset="0"/>
              </a:rPr>
              <a:t>Regression models are used by data analysts to investigate the relationships between variables. Organizations frequently </a:t>
            </a:r>
            <a:r>
              <a:rPr lang="en-US" sz="1600" dirty="0" smtClean="0">
                <a:latin typeface="Calibri" panose="020F0502020204030204" pitchFamily="34" charset="0"/>
                <a:ea typeface="Calibri" panose="020F0502020204030204" pitchFamily="34" charset="0"/>
                <a:cs typeface="Times New Roman" panose="02020603050405020304" pitchFamily="18" charset="0"/>
              </a:rPr>
              <a:t>utilize </a:t>
            </a:r>
            <a:r>
              <a:rPr lang="en-US" sz="1600" dirty="0">
                <a:latin typeface="Calibri" panose="020F0502020204030204" pitchFamily="34" charset="0"/>
                <a:ea typeface="Calibri" panose="020F0502020204030204" pitchFamily="34" charset="0"/>
                <a:cs typeface="Times New Roman" panose="02020603050405020304" pitchFamily="18" charset="0"/>
              </a:rPr>
              <a:t>regression models to discover which independent variables have the greatest impact on dependent variables—information that may be used to make critical </a:t>
            </a:r>
            <a:r>
              <a:rPr lang="en-US" sz="1600" b="1" dirty="0">
                <a:latin typeface="Calibri" panose="020F0502020204030204" pitchFamily="34" charset="0"/>
                <a:ea typeface="Calibri" panose="020F0502020204030204" pitchFamily="34" charset="0"/>
                <a:cs typeface="Times New Roman" panose="02020603050405020304" pitchFamily="18" charset="0"/>
              </a:rPr>
              <a:t>business choices</a:t>
            </a:r>
            <a:r>
              <a:rPr lang="en-US" sz="1600" dirty="0" smtClean="0">
                <a:latin typeface="Calibri" panose="020F0502020204030204" pitchFamily="34" charset="0"/>
                <a:ea typeface="Calibri" panose="020F0502020204030204" pitchFamily="34" charset="0"/>
                <a:cs typeface="Times New Roman" panose="02020603050405020304" pitchFamily="18" charset="0"/>
              </a:rPr>
              <a:t>.</a:t>
            </a:r>
          </a:p>
          <a:p>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000" b="1" dirty="0">
                <a:effectLst/>
                <a:latin typeface="Calibri" panose="020F0502020204030204" pitchFamily="34" charset="0"/>
                <a:ea typeface="Calibri" panose="020F0502020204030204" pitchFamily="34" charset="0"/>
                <a:cs typeface="Times New Roman" panose="02020603050405020304" pitchFamily="18" charset="0"/>
              </a:rPr>
              <a:t>Classification Models:</a:t>
            </a:r>
          </a:p>
          <a:p>
            <a:endParaRPr lang="en-US" sz="2000" dirty="0" smtClean="0">
              <a:latin typeface="Calibri" panose="020F0502020204030204" pitchFamily="34" charset="0"/>
              <a:ea typeface="Calibri" panose="020F0502020204030204" pitchFamily="34" charset="0"/>
              <a:cs typeface="Times New Roman" panose="02020603050405020304" pitchFamily="18" charset="0"/>
            </a:endParaRPr>
          </a:p>
          <a:p>
            <a:r>
              <a:rPr lang="en-US" sz="1600" dirty="0">
                <a:latin typeface="Calibri" panose="020F0502020204030204" pitchFamily="34" charset="0"/>
                <a:ea typeface="Calibri" panose="020F0502020204030204" pitchFamily="34" charset="0"/>
                <a:cs typeface="Times New Roman" panose="02020603050405020304" pitchFamily="18" charset="0"/>
              </a:rPr>
              <a:t>An algorithm is used to assess an existing data set of known points in the classification process. The knowledge gained from the study is then used to </a:t>
            </a:r>
            <a:r>
              <a:rPr lang="en-US" sz="1600" dirty="0" err="1">
                <a:latin typeface="Calibri" panose="020F0502020204030204" pitchFamily="34" charset="0"/>
                <a:ea typeface="Calibri" panose="020F0502020204030204" pitchFamily="34" charset="0"/>
                <a:cs typeface="Times New Roman" panose="02020603050405020304" pitchFamily="18" charset="0"/>
              </a:rPr>
              <a:t>categorise</a:t>
            </a:r>
            <a:r>
              <a:rPr lang="en-US" sz="1600" dirty="0">
                <a:latin typeface="Calibri" panose="020F0502020204030204" pitchFamily="34" charset="0"/>
                <a:ea typeface="Calibri" panose="020F0502020204030204" pitchFamily="34" charset="0"/>
                <a:cs typeface="Times New Roman" panose="02020603050405020304" pitchFamily="18" charset="0"/>
              </a:rPr>
              <a:t> the data appropriately. Classification is a type of machine learning that can be very useful in assessing huge, complicated datasets and making more accurate predictions.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80243896"/>
      </p:ext>
    </p:extLst>
  </p:cSld>
  <p:clrMapOvr>
    <a:masterClrMapping/>
  </p:clrMapOvr>
</p:sld>
</file>

<file path=ppt/theme/theme1.xml><?xml version="1.0" encoding="utf-8"?>
<a:theme xmlns:a="http://schemas.openxmlformats.org/drawingml/2006/main" name="Slipstream">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pstream">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Slipstream</Template>
  <TotalTime>5149</TotalTime>
  <Words>2038</Words>
  <Application>Microsoft Office PowerPoint</Application>
  <PresentationFormat>Custom</PresentationFormat>
  <Paragraphs>155</Paragraphs>
  <Slides>43</Slides>
  <Notes>0</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Slipstream</vt:lpstr>
      <vt:lpstr>Micro-Credit Defaulter Model </vt:lpstr>
      <vt:lpstr>Problem Overview</vt:lpstr>
      <vt:lpstr>Conceptual Background of the Domain Problem</vt:lpstr>
      <vt:lpstr>PowerPoint Presentation</vt:lpstr>
      <vt:lpstr>DATA PRE-PROCESSING</vt:lpstr>
      <vt:lpstr>FEATURE ENGINEERING</vt:lpstr>
      <vt:lpstr>Review of Literature</vt:lpstr>
      <vt:lpstr> Analytical Problem Framing</vt:lpstr>
      <vt:lpstr> Analytical Problem Framing</vt:lpstr>
      <vt:lpstr>Analytical Models:</vt:lpstr>
      <vt:lpstr> Data Sources and their formats</vt:lpstr>
      <vt:lpstr> Data Description</vt:lpstr>
      <vt:lpstr>PowerPoint Presentation</vt:lpstr>
      <vt:lpstr>PowerPoint Presentation</vt:lpstr>
      <vt:lpstr>Feature Extraction: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HOUSE PRICE PREDICTION MODEL – MACHINE LEARNING MODEL</dc:title>
  <dc:creator>Venugopal K</dc:creator>
  <cp:lastModifiedBy>my smile</cp:lastModifiedBy>
  <cp:revision>113</cp:revision>
  <dcterms:created xsi:type="dcterms:W3CDTF">2021-10-29T19:17:05Z</dcterms:created>
  <dcterms:modified xsi:type="dcterms:W3CDTF">2022-01-12T11:55:34Z</dcterms:modified>
</cp:coreProperties>
</file>